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68" r:id="rId9"/>
    <p:sldId id="260" r:id="rId10"/>
    <p:sldId id="261" r:id="rId11"/>
    <p:sldId id="265" r:id="rId12"/>
    <p:sldId id="266"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CD0"/>
    <a:srgbClr val="FFFDFA"/>
    <a:srgbClr val="59602A"/>
    <a:srgbClr val="283851"/>
    <a:srgbClr val="E7E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85AB6-7AE6-4112-9BF0-C627E74543A9}" v="9" dt="2023-11-27T15:10:56.5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0655" autoAdjust="0"/>
  </p:normalViewPr>
  <p:slideViewPr>
    <p:cSldViewPr snapToGrid="0">
      <p:cViewPr varScale="1">
        <p:scale>
          <a:sx n="65" d="100"/>
          <a:sy n="65" d="100"/>
        </p:scale>
        <p:origin x="108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BCA2E-CA5C-423B-AEC1-56D606830529}"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F74C2-0A8E-4AB3-8B4B-E50ECF09D7A1}" type="slidenum">
              <a:rPr lang="en-US" smtClean="0"/>
              <a:t>‹#›</a:t>
            </a:fld>
            <a:endParaRPr lang="en-US"/>
          </a:p>
        </p:txBody>
      </p:sp>
    </p:spTree>
    <p:extLst>
      <p:ext uri="{BB962C8B-B14F-4D97-AF65-F5344CB8AC3E}">
        <p14:creationId xmlns:p14="http://schemas.microsoft.com/office/powerpoint/2010/main" val="77080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https://www.jta.org/archive/carter-dedicates-menorah-in-historic-chanukah-ceremony </a:t>
            </a:r>
          </a:p>
        </p:txBody>
      </p:sp>
      <p:sp>
        <p:nvSpPr>
          <p:cNvPr id="4" name="Slide Number Placeholder 3"/>
          <p:cNvSpPr>
            <a:spLocks noGrp="1"/>
          </p:cNvSpPr>
          <p:nvPr>
            <p:ph type="sldNum" sz="quarter" idx="5"/>
          </p:nvPr>
        </p:nvSpPr>
        <p:spPr/>
        <p:txBody>
          <a:bodyPr/>
          <a:lstStyle/>
          <a:p>
            <a:fld id="{73DF74C2-0A8E-4AB3-8B4B-E50ECF09D7A1}" type="slidenum">
              <a:rPr lang="en-US" smtClean="0"/>
              <a:t>3</a:t>
            </a:fld>
            <a:endParaRPr lang="en-US"/>
          </a:p>
        </p:txBody>
      </p:sp>
    </p:spTree>
    <p:extLst>
      <p:ext uri="{BB962C8B-B14F-4D97-AF65-F5344CB8AC3E}">
        <p14:creationId xmlns:p14="http://schemas.microsoft.com/office/powerpoint/2010/main" val="397928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https://prologue.blogs.archives.gov/2013/12/04/from-the-presidential-libraries-hanukkah-at-the-white-house/</a:t>
            </a:r>
          </a:p>
        </p:txBody>
      </p:sp>
      <p:sp>
        <p:nvSpPr>
          <p:cNvPr id="4" name="Slide Number Placeholder 3"/>
          <p:cNvSpPr>
            <a:spLocks noGrp="1"/>
          </p:cNvSpPr>
          <p:nvPr>
            <p:ph type="sldNum" sz="quarter" idx="5"/>
          </p:nvPr>
        </p:nvSpPr>
        <p:spPr/>
        <p:txBody>
          <a:bodyPr/>
          <a:lstStyle/>
          <a:p>
            <a:fld id="{73DF74C2-0A8E-4AB3-8B4B-E50ECF09D7A1}" type="slidenum">
              <a:rPr lang="en-US" smtClean="0"/>
              <a:t>4</a:t>
            </a:fld>
            <a:endParaRPr lang="en-US"/>
          </a:p>
        </p:txBody>
      </p:sp>
    </p:spTree>
    <p:extLst>
      <p:ext uri="{BB962C8B-B14F-4D97-AF65-F5344CB8AC3E}">
        <p14:creationId xmlns:p14="http://schemas.microsoft.com/office/powerpoint/2010/main" val="413231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credit: https://prologue.blogs.archives.gov/2013/12/04/from-the-presidential-libraries-hanukkah-at-the-white-house/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and image: Source: https://www.nps.gov/whho/learn/historyculture/national-christmas-tree-history.htm </a:t>
            </a:r>
          </a:p>
          <a:p>
            <a:endParaRPr lang="en-US" dirty="0"/>
          </a:p>
        </p:txBody>
      </p:sp>
      <p:sp>
        <p:nvSpPr>
          <p:cNvPr id="4" name="Slide Number Placeholder 3"/>
          <p:cNvSpPr>
            <a:spLocks noGrp="1"/>
          </p:cNvSpPr>
          <p:nvPr>
            <p:ph type="sldNum" sz="quarter" idx="5"/>
          </p:nvPr>
        </p:nvSpPr>
        <p:spPr/>
        <p:txBody>
          <a:bodyPr/>
          <a:lstStyle/>
          <a:p>
            <a:fld id="{73DF74C2-0A8E-4AB3-8B4B-E50ECF09D7A1}" type="slidenum">
              <a:rPr lang="en-US" smtClean="0"/>
              <a:t>5</a:t>
            </a:fld>
            <a:endParaRPr lang="en-US"/>
          </a:p>
        </p:txBody>
      </p:sp>
    </p:spTree>
    <p:extLst>
      <p:ext uri="{BB962C8B-B14F-4D97-AF65-F5344CB8AC3E}">
        <p14:creationId xmlns:p14="http://schemas.microsoft.com/office/powerpoint/2010/main" val="405184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22e7783af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22e7783af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22e7783a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22e7783a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22e7783a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22e7783a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175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22e7783af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22e7783a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35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B733-FFD4-5C39-6B03-838B529355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9B2F11-E9E8-B9AD-22F0-E5A24EAD9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3F004-7284-950C-8B7A-62D628E6666B}"/>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C56979BD-7BE3-3CE8-C93D-053F055A9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C2A32-C662-4D6B-5134-B960B29CCB05}"/>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1907599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890B-EF68-339B-A4D1-C42A2A4DD9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7B342D-AD51-9C44-B2FE-B2E635B1AD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F2F21-C25E-C7FD-8E00-5F617128F94B}"/>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3A66B5E8-A3E0-EB6E-8A00-CF0E1069A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2481A-6687-1719-2BC2-406D0785727E}"/>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786457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3DB7A-75F3-31EA-5399-A354110342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24253E-335C-E884-3DDB-67D47B8FC0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B02F0-C603-B2CB-2A3A-B2EEFDCE7980}"/>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DE27B46A-ABCE-AADE-F9A4-BDABC925A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F2891C-68CB-EA1E-83F6-7AC4AAFF76E8}"/>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1460039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88551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0782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5B0F-F8CE-27B6-3B0D-44A10D2E1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1F08A-4C91-A13B-5DF1-79F19FA128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7C5AF5-A22B-76CB-B2B2-BAD4145ABB9C}"/>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B3162707-4905-D133-14A9-B35EB355A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3CE31-0F5E-956D-9448-DB65C4A04928}"/>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411510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D54-8AD8-955F-1C87-C1D0FF7DD0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851D80-F8B5-A7AC-264D-B5F6F16BB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F606BB-71D3-0376-34F3-078CCA91589C}"/>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09A4C9F8-1AA6-3B12-A7AD-9DE3CB112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382AC-BB42-33B5-1830-F5442F25A9D8}"/>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351192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6D793-8FAF-55E7-B926-BF6F3BB6E5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1BCB2F-7B7B-AB04-3009-540F8DF55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DC7654-3144-CFDA-1211-B69BE79146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B13146-BAA5-DE80-7F11-B95F79DF0262}"/>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6" name="Footer Placeholder 5">
            <a:extLst>
              <a:ext uri="{FF2B5EF4-FFF2-40B4-BE49-F238E27FC236}">
                <a16:creationId xmlns:a16="http://schemas.microsoft.com/office/drawing/2014/main" id="{B0ABB401-386A-7FA0-BA19-B67CE009C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1E11A-D63B-4D14-EF5F-50E858E8155E}"/>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83419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6649-3B71-BA0C-A462-69388EAA4C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C0E1A4-06F1-C0CA-FEDF-316FBFB89A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7E90E7-32FF-2CE9-B9B8-48E5DCBC9E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ED6D3E-75F1-F6B7-F3CC-12D78D92C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6D1EAE-5781-8C7A-C873-E24D125945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A8A51C-FDB4-BF45-9A66-66078E56B8A3}"/>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8" name="Footer Placeholder 7">
            <a:extLst>
              <a:ext uri="{FF2B5EF4-FFF2-40B4-BE49-F238E27FC236}">
                <a16:creationId xmlns:a16="http://schemas.microsoft.com/office/drawing/2014/main" id="{EBAD46F8-9C20-0CAD-2D94-C9787ADB36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3A5FC8-2456-F4DC-5070-1B1635EFC3C9}"/>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8750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AF2ED-09E0-72B3-6B8B-77D04D8296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105C13-8542-2933-41F5-3818F38D6A22}"/>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4" name="Footer Placeholder 3">
            <a:extLst>
              <a:ext uri="{FF2B5EF4-FFF2-40B4-BE49-F238E27FC236}">
                <a16:creationId xmlns:a16="http://schemas.microsoft.com/office/drawing/2014/main" id="{21347280-F355-7E0A-1246-7D266C60C2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FC1456-9BA4-3AC0-F1B6-19289FF07BB9}"/>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220982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FF6B16-FEDD-1E88-7239-D1EB24084BA6}"/>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3" name="Footer Placeholder 2">
            <a:extLst>
              <a:ext uri="{FF2B5EF4-FFF2-40B4-BE49-F238E27FC236}">
                <a16:creationId xmlns:a16="http://schemas.microsoft.com/office/drawing/2014/main" id="{082138A3-F75B-85F3-731C-FB2F21FB3D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8C12D7-1103-F660-8C86-489971382908}"/>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58606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BC5C-0B8F-F2D7-AD9A-FD4462CADB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DAF906-B787-6D3B-6E93-3A92E8C9B4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E2ABCD-2F22-EE14-4F01-1494108F47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DBD82-381F-945A-E3C6-E01B95E09E48}"/>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6" name="Footer Placeholder 5">
            <a:extLst>
              <a:ext uri="{FF2B5EF4-FFF2-40B4-BE49-F238E27FC236}">
                <a16:creationId xmlns:a16="http://schemas.microsoft.com/office/drawing/2014/main" id="{823DF284-70A5-8231-AAEF-36FE5151F8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A0717-7513-501E-EFC0-702375CDD671}"/>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8944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F672-E124-0D1D-D0AC-A5E60729C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0B3514-29E5-4823-05AA-7EC5E88B7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0CBC6E-3A2F-DCD2-2873-11EA7837F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21AB71-58C4-5D6D-86AD-166BAB413EF4}"/>
              </a:ext>
            </a:extLst>
          </p:cNvPr>
          <p:cNvSpPr>
            <a:spLocks noGrp="1"/>
          </p:cNvSpPr>
          <p:nvPr>
            <p:ph type="dt" sz="half" idx="10"/>
          </p:nvPr>
        </p:nvSpPr>
        <p:spPr/>
        <p:txBody>
          <a:bodyPr/>
          <a:lstStyle/>
          <a:p>
            <a:fld id="{ADB5D85D-3070-4379-8BD5-9C9821F50466}" type="datetimeFigureOut">
              <a:rPr lang="en-US" smtClean="0"/>
              <a:t>12/4/2023</a:t>
            </a:fld>
            <a:endParaRPr lang="en-US"/>
          </a:p>
        </p:txBody>
      </p:sp>
      <p:sp>
        <p:nvSpPr>
          <p:cNvPr id="6" name="Footer Placeholder 5">
            <a:extLst>
              <a:ext uri="{FF2B5EF4-FFF2-40B4-BE49-F238E27FC236}">
                <a16:creationId xmlns:a16="http://schemas.microsoft.com/office/drawing/2014/main" id="{FDDEBFD5-CFD8-3A0F-BAC3-9C9B412383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C62263-0899-C094-1F1F-E8C6E4548CA5}"/>
              </a:ext>
            </a:extLst>
          </p:cNvPr>
          <p:cNvSpPr>
            <a:spLocks noGrp="1"/>
          </p:cNvSpPr>
          <p:nvPr>
            <p:ph type="sldNum" sz="quarter" idx="12"/>
          </p:nvPr>
        </p:nvSpPr>
        <p:spPr/>
        <p:txBody>
          <a:bodyPr/>
          <a:lstStyle/>
          <a:p>
            <a:fld id="{772E1C00-AD84-44E1-A912-9B8452A98C8A}" type="slidenum">
              <a:rPr lang="en-US" smtClean="0"/>
              <a:t>‹#›</a:t>
            </a:fld>
            <a:endParaRPr lang="en-US"/>
          </a:p>
        </p:txBody>
      </p:sp>
    </p:spTree>
    <p:extLst>
      <p:ext uri="{BB962C8B-B14F-4D97-AF65-F5344CB8AC3E}">
        <p14:creationId xmlns:p14="http://schemas.microsoft.com/office/powerpoint/2010/main" val="156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03D7F-4250-06AE-F140-EA6BEB439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CEB632-6E39-A308-357F-2201C5A3CF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B9FC5-2C64-BF20-D90F-59A42416B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5D85D-3070-4379-8BD5-9C9821F50466}" type="datetimeFigureOut">
              <a:rPr lang="en-US" smtClean="0"/>
              <a:t>12/4/2023</a:t>
            </a:fld>
            <a:endParaRPr lang="en-US"/>
          </a:p>
        </p:txBody>
      </p:sp>
      <p:sp>
        <p:nvSpPr>
          <p:cNvPr id="5" name="Footer Placeholder 4">
            <a:extLst>
              <a:ext uri="{FF2B5EF4-FFF2-40B4-BE49-F238E27FC236}">
                <a16:creationId xmlns:a16="http://schemas.microsoft.com/office/drawing/2014/main" id="{8E447EBA-31BA-E1DE-2E16-DAF5CB8A3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5BFC64-E944-64D4-82A5-C43621488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E1C00-AD84-44E1-A912-9B8452A98C8A}" type="slidenum">
              <a:rPr lang="en-US" smtClean="0"/>
              <a:t>‹#›</a:t>
            </a:fld>
            <a:endParaRPr lang="en-US"/>
          </a:p>
        </p:txBody>
      </p:sp>
    </p:spTree>
    <p:extLst>
      <p:ext uri="{BB962C8B-B14F-4D97-AF65-F5344CB8AC3E}">
        <p14:creationId xmlns:p14="http://schemas.microsoft.com/office/powerpoint/2010/main" val="223911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0A7BD-E023-57AB-BC8A-3085082700AF}"/>
              </a:ext>
            </a:extLst>
          </p:cNvPr>
          <p:cNvSpPr>
            <a:spLocks noGrp="1"/>
          </p:cNvSpPr>
          <p:nvPr>
            <p:ph type="ctrTitle"/>
          </p:nvPr>
        </p:nvSpPr>
        <p:spPr/>
        <p:txBody>
          <a:bodyPr/>
          <a:lstStyle/>
          <a:p>
            <a:r>
              <a:rPr lang="en-US" dirty="0"/>
              <a:t>SAC Debate: National Menorah </a:t>
            </a:r>
          </a:p>
        </p:txBody>
      </p:sp>
      <p:sp>
        <p:nvSpPr>
          <p:cNvPr id="3" name="Subtitle 2">
            <a:extLst>
              <a:ext uri="{FF2B5EF4-FFF2-40B4-BE49-F238E27FC236}">
                <a16:creationId xmlns:a16="http://schemas.microsoft.com/office/drawing/2014/main" id="{058E722B-3B01-636E-195B-F4D5263154BE}"/>
              </a:ext>
            </a:extLst>
          </p:cNvPr>
          <p:cNvSpPr>
            <a:spLocks noGrp="1"/>
          </p:cNvSpPr>
          <p:nvPr>
            <p:ph type="subTitle" idx="1"/>
          </p:nvPr>
        </p:nvSpPr>
        <p:spPr/>
        <p:txBody>
          <a:bodyPr/>
          <a:lstStyle/>
          <a:p>
            <a:r>
              <a:rPr lang="en-US" dirty="0"/>
              <a:t>Secondary Learners </a:t>
            </a:r>
          </a:p>
          <a:p>
            <a:r>
              <a:rPr lang="en-US" dirty="0"/>
              <a:t>Winter 2023 </a:t>
            </a:r>
          </a:p>
          <a:p>
            <a:endParaRPr lang="en-US" dirty="0"/>
          </a:p>
        </p:txBody>
      </p:sp>
      <p:sp>
        <p:nvSpPr>
          <p:cNvPr id="5" name="TextBox 4">
            <a:extLst>
              <a:ext uri="{FF2B5EF4-FFF2-40B4-BE49-F238E27FC236}">
                <a16:creationId xmlns:a16="http://schemas.microsoft.com/office/drawing/2014/main" id="{C41C94CB-B39D-57A4-11FB-5F5BDCE18B6D}"/>
              </a:ext>
            </a:extLst>
          </p:cNvPr>
          <p:cNvSpPr txBox="1"/>
          <p:nvPr/>
        </p:nvSpPr>
        <p:spPr>
          <a:xfrm>
            <a:off x="3048000" y="3248344"/>
            <a:ext cx="6096000" cy="369332"/>
          </a:xfrm>
          <a:prstGeom prst="rect">
            <a:avLst/>
          </a:prstGeom>
          <a:noFill/>
        </p:spPr>
        <p:txBody>
          <a:bodyPr wrap="square">
            <a:spAutoFit/>
          </a:bodyPr>
          <a:lstStyle/>
          <a:p>
            <a:r>
              <a:rPr lang="en-US" b="0" dirty="0">
                <a:effectLst/>
              </a:rPr>
              <a:t> </a:t>
            </a:r>
            <a:endParaRPr lang="en-US" dirty="0"/>
          </a:p>
        </p:txBody>
      </p:sp>
      <p:pic>
        <p:nvPicPr>
          <p:cNvPr id="7" name="Picture 6" descr="A blue text on a white background&#10;&#10;Description automatically generated">
            <a:extLst>
              <a:ext uri="{FF2B5EF4-FFF2-40B4-BE49-F238E27FC236}">
                <a16:creationId xmlns:a16="http://schemas.microsoft.com/office/drawing/2014/main" id="{4A1F6716-DF70-5607-31DB-D5132D23A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740" y="4429919"/>
            <a:ext cx="1566276" cy="2287588"/>
          </a:xfrm>
          <a:prstGeom prst="rect">
            <a:avLst/>
          </a:prstGeom>
        </p:spPr>
      </p:pic>
      <p:pic>
        <p:nvPicPr>
          <p:cNvPr id="8" name="Picture 7">
            <a:extLst>
              <a:ext uri="{FF2B5EF4-FFF2-40B4-BE49-F238E27FC236}">
                <a16:creationId xmlns:a16="http://schemas.microsoft.com/office/drawing/2014/main" id="{75FF129C-24AF-2744-5FD0-63E2A9A3F8AD}"/>
              </a:ext>
            </a:extLst>
          </p:cNvPr>
          <p:cNvPicPr>
            <a:picLocks noChangeAspect="1"/>
          </p:cNvPicPr>
          <p:nvPr/>
        </p:nvPicPr>
        <p:blipFill>
          <a:blip r:embed="rId3"/>
          <a:stretch>
            <a:fillRect/>
          </a:stretch>
        </p:blipFill>
        <p:spPr>
          <a:xfrm>
            <a:off x="0" y="-23"/>
            <a:ext cx="12161520" cy="476545"/>
          </a:xfrm>
          <a:prstGeom prst="rect">
            <a:avLst/>
          </a:prstGeom>
        </p:spPr>
      </p:pic>
    </p:spTree>
    <p:extLst>
      <p:ext uri="{BB962C8B-B14F-4D97-AF65-F5344CB8AC3E}">
        <p14:creationId xmlns:p14="http://schemas.microsoft.com/office/powerpoint/2010/main" val="228506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CB90-EF07-5C80-93B8-49D758FB7966}"/>
              </a:ext>
            </a:extLst>
          </p:cNvPr>
          <p:cNvSpPr>
            <a:spLocks noGrp="1"/>
          </p:cNvSpPr>
          <p:nvPr>
            <p:ph type="title"/>
          </p:nvPr>
        </p:nvSpPr>
        <p:spPr>
          <a:xfrm>
            <a:off x="838200" y="834189"/>
            <a:ext cx="10515600" cy="856499"/>
          </a:xfrm>
        </p:spPr>
        <p:txBody>
          <a:bodyPr/>
          <a:lstStyle/>
          <a:p>
            <a:r>
              <a:rPr lang="en-US" b="1" dirty="0"/>
              <a:t>Closing – What do you think? </a:t>
            </a:r>
          </a:p>
        </p:txBody>
      </p:sp>
      <p:sp>
        <p:nvSpPr>
          <p:cNvPr id="3" name="Content Placeholder 2">
            <a:extLst>
              <a:ext uri="{FF2B5EF4-FFF2-40B4-BE49-F238E27FC236}">
                <a16:creationId xmlns:a16="http://schemas.microsoft.com/office/drawing/2014/main" id="{CBAAD3A8-7A80-E371-883A-F39718E501E3}"/>
              </a:ext>
            </a:extLst>
          </p:cNvPr>
          <p:cNvSpPr>
            <a:spLocks noGrp="1"/>
          </p:cNvSpPr>
          <p:nvPr>
            <p:ph idx="1"/>
          </p:nvPr>
        </p:nvSpPr>
        <p:spPr/>
        <p:txBody>
          <a:bodyPr/>
          <a:lstStyle/>
          <a:p>
            <a:pPr marL="0" indent="0">
              <a:buNone/>
            </a:pPr>
            <a:r>
              <a:rPr lang="en-US" dirty="0"/>
              <a:t>You’ve now considered evidence on both sides of this debate.</a:t>
            </a:r>
          </a:p>
          <a:p>
            <a:pPr marL="0" indent="0">
              <a:buNone/>
            </a:pPr>
            <a:r>
              <a:rPr lang="en-US" dirty="0"/>
              <a:t>To wrap up today, write a one paragraph response to the Essential Question: Should the United States have a National Menorah? </a:t>
            </a:r>
          </a:p>
          <a:p>
            <a:pPr marL="0" indent="0">
              <a:buNone/>
            </a:pPr>
            <a:r>
              <a:rPr lang="en-US" dirty="0"/>
              <a:t>Your response should include: </a:t>
            </a:r>
          </a:p>
          <a:p>
            <a:pPr lvl="1"/>
            <a:r>
              <a:rPr lang="en-US" dirty="0"/>
              <a:t>A clear thesis statement answering the question </a:t>
            </a:r>
          </a:p>
          <a:p>
            <a:pPr lvl="1"/>
            <a:r>
              <a:rPr lang="en-US" dirty="0"/>
              <a:t>Specific evidence from the documents</a:t>
            </a:r>
          </a:p>
          <a:p>
            <a:pPr lvl="1"/>
            <a:r>
              <a:rPr lang="en-US" dirty="0"/>
              <a:t>Clear reasoning and analysis </a:t>
            </a:r>
          </a:p>
          <a:p>
            <a:endParaRPr lang="en-US" dirty="0"/>
          </a:p>
        </p:txBody>
      </p:sp>
      <p:pic>
        <p:nvPicPr>
          <p:cNvPr id="4" name="Picture 3" descr="A close-up of a logo&#10;&#10;Description automatically generated">
            <a:extLst>
              <a:ext uri="{FF2B5EF4-FFF2-40B4-BE49-F238E27FC236}">
                <a16:creationId xmlns:a16="http://schemas.microsoft.com/office/drawing/2014/main" id="{A889BCE2-55CD-46F7-25D5-B311369A679C}"/>
              </a:ext>
            </a:extLst>
          </p:cNvPr>
          <p:cNvPicPr>
            <a:picLocks noChangeAspect="1"/>
          </p:cNvPicPr>
          <p:nvPr/>
        </p:nvPicPr>
        <p:blipFill rotWithShape="1">
          <a:blip r:embed="rId2">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239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C105-7232-2D6D-6E8B-B59672C860BF}"/>
              </a:ext>
            </a:extLst>
          </p:cNvPr>
          <p:cNvSpPr>
            <a:spLocks noGrp="1"/>
          </p:cNvSpPr>
          <p:nvPr>
            <p:ph type="title"/>
          </p:nvPr>
        </p:nvSpPr>
        <p:spPr/>
        <p:txBody>
          <a:bodyPr/>
          <a:lstStyle/>
          <a:p>
            <a:r>
              <a:rPr lang="en-US" b="1" dirty="0"/>
              <a:t>Warm Up </a:t>
            </a:r>
          </a:p>
        </p:txBody>
      </p:sp>
      <p:sp>
        <p:nvSpPr>
          <p:cNvPr id="3" name="Content Placeholder 2">
            <a:extLst>
              <a:ext uri="{FF2B5EF4-FFF2-40B4-BE49-F238E27FC236}">
                <a16:creationId xmlns:a16="http://schemas.microsoft.com/office/drawing/2014/main" id="{39E77247-AE25-BFEB-B391-3064D5F1AB7F}"/>
              </a:ext>
            </a:extLst>
          </p:cNvPr>
          <p:cNvSpPr>
            <a:spLocks noGrp="1"/>
          </p:cNvSpPr>
          <p:nvPr>
            <p:ph idx="1"/>
          </p:nvPr>
        </p:nvSpPr>
        <p:spPr>
          <a:xfrm>
            <a:off x="6833937" y="1825625"/>
            <a:ext cx="4519863" cy="4351338"/>
          </a:xfrm>
        </p:spPr>
        <p:txBody>
          <a:bodyPr/>
          <a:lstStyle/>
          <a:p>
            <a:pPr marL="0" indent="0">
              <a:buNone/>
            </a:pPr>
            <a:r>
              <a:rPr lang="en-US" dirty="0"/>
              <a:t>On a piece of scrap paper, reflect: </a:t>
            </a:r>
          </a:p>
          <a:p>
            <a:r>
              <a:rPr lang="en-US" dirty="0"/>
              <a:t>What do you know about this clause of the US Constitution?</a:t>
            </a:r>
          </a:p>
          <a:p>
            <a:r>
              <a:rPr lang="en-US" dirty="0"/>
              <a:t>What does it mean to you? Try putting it in your own words. </a:t>
            </a:r>
          </a:p>
          <a:p>
            <a:r>
              <a:rPr lang="en-US" dirty="0"/>
              <a:t>Why is it important? </a:t>
            </a:r>
          </a:p>
        </p:txBody>
      </p:sp>
      <p:pic>
        <p:nvPicPr>
          <p:cNvPr id="4" name="Picture 3" descr="A close-up of a logo&#10;&#10;Description automatically generated">
            <a:extLst>
              <a:ext uri="{FF2B5EF4-FFF2-40B4-BE49-F238E27FC236}">
                <a16:creationId xmlns:a16="http://schemas.microsoft.com/office/drawing/2014/main" id="{1B6A5CC8-8A28-4F90-EA59-8D95A89A98B5}"/>
              </a:ext>
            </a:extLst>
          </p:cNvPr>
          <p:cNvPicPr>
            <a:picLocks noChangeAspect="1"/>
          </p:cNvPicPr>
          <p:nvPr/>
        </p:nvPicPr>
        <p:blipFill rotWithShape="1">
          <a:blip r:embed="rId2">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
        <p:nvSpPr>
          <p:cNvPr id="7" name="Scroll: Vertical 6">
            <a:extLst>
              <a:ext uri="{FF2B5EF4-FFF2-40B4-BE49-F238E27FC236}">
                <a16:creationId xmlns:a16="http://schemas.microsoft.com/office/drawing/2014/main" id="{00D89456-B22D-7F22-D12F-75AC6692141A}"/>
              </a:ext>
            </a:extLst>
          </p:cNvPr>
          <p:cNvSpPr/>
          <p:nvPr/>
        </p:nvSpPr>
        <p:spPr>
          <a:xfrm>
            <a:off x="176462" y="1329210"/>
            <a:ext cx="6208295" cy="4967846"/>
          </a:xfrm>
          <a:prstGeom prst="verticalScroll">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8D5A75-09EC-BCE1-C19A-9459A18BD32B}"/>
              </a:ext>
            </a:extLst>
          </p:cNvPr>
          <p:cNvSpPr txBox="1"/>
          <p:nvPr/>
        </p:nvSpPr>
        <p:spPr>
          <a:xfrm>
            <a:off x="838200" y="2086310"/>
            <a:ext cx="4936958" cy="3847207"/>
          </a:xfrm>
          <a:prstGeom prst="rect">
            <a:avLst/>
          </a:prstGeom>
          <a:noFill/>
        </p:spPr>
        <p:txBody>
          <a:bodyPr wrap="square">
            <a:spAutoFit/>
          </a:bodyPr>
          <a:lstStyle/>
          <a:p>
            <a:pPr algn="ctr"/>
            <a:r>
              <a:rPr lang="en-US" sz="3600" b="1" i="1" dirty="0"/>
              <a:t>Congress shall make no law respecting an establishment of religion, or prohibiting the free exercise thereof.</a:t>
            </a:r>
          </a:p>
          <a:p>
            <a:pPr algn="ctr"/>
            <a:r>
              <a:rPr lang="en-US" sz="3200" b="0" i="0" dirty="0">
                <a:effectLst/>
              </a:rPr>
              <a:t>Constitution of the United States, Amendment 1</a:t>
            </a:r>
            <a:endParaRPr lang="en-US" sz="3200" b="1" i="1" dirty="0"/>
          </a:p>
        </p:txBody>
      </p:sp>
    </p:spTree>
    <p:extLst>
      <p:ext uri="{BB962C8B-B14F-4D97-AF65-F5344CB8AC3E}">
        <p14:creationId xmlns:p14="http://schemas.microsoft.com/office/powerpoint/2010/main" val="15113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C105-7232-2D6D-6E8B-B59672C860BF}"/>
              </a:ext>
            </a:extLst>
          </p:cNvPr>
          <p:cNvSpPr>
            <a:spLocks noGrp="1"/>
          </p:cNvSpPr>
          <p:nvPr>
            <p:ph type="title"/>
          </p:nvPr>
        </p:nvSpPr>
        <p:spPr>
          <a:xfrm>
            <a:off x="838199" y="537973"/>
            <a:ext cx="10515600" cy="1325563"/>
          </a:xfrm>
        </p:spPr>
        <p:txBody>
          <a:bodyPr/>
          <a:lstStyle/>
          <a:p>
            <a:r>
              <a:rPr lang="en-US" b="1" dirty="0"/>
              <a:t>Today’s Agenda </a:t>
            </a:r>
          </a:p>
        </p:txBody>
      </p:sp>
      <p:pic>
        <p:nvPicPr>
          <p:cNvPr id="4" name="Picture 3" descr="A close-up of a logo&#10;&#10;Description automatically generated">
            <a:extLst>
              <a:ext uri="{FF2B5EF4-FFF2-40B4-BE49-F238E27FC236}">
                <a16:creationId xmlns:a16="http://schemas.microsoft.com/office/drawing/2014/main" id="{1B6A5CC8-8A28-4F90-EA59-8D95A89A98B5}"/>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
        <p:nvSpPr>
          <p:cNvPr id="8" name="Content Placeholder 7">
            <a:extLst>
              <a:ext uri="{FF2B5EF4-FFF2-40B4-BE49-F238E27FC236}">
                <a16:creationId xmlns:a16="http://schemas.microsoft.com/office/drawing/2014/main" id="{58D32F27-6C26-72E3-D13A-528D48E97A57}"/>
              </a:ext>
            </a:extLst>
          </p:cNvPr>
          <p:cNvSpPr>
            <a:spLocks noGrp="1"/>
          </p:cNvSpPr>
          <p:nvPr>
            <p:ph idx="1"/>
          </p:nvPr>
        </p:nvSpPr>
        <p:spPr>
          <a:xfrm>
            <a:off x="838201" y="1825625"/>
            <a:ext cx="4888832" cy="4351338"/>
          </a:xfrm>
        </p:spPr>
        <p:txBody>
          <a:bodyPr/>
          <a:lstStyle/>
          <a:p>
            <a:pPr marL="514350" indent="-514350">
              <a:buFont typeface="+mj-lt"/>
              <a:buAutoNum type="arabicPeriod"/>
            </a:pPr>
            <a:r>
              <a:rPr lang="en-US" dirty="0"/>
              <a:t>Warm Up </a:t>
            </a:r>
          </a:p>
          <a:p>
            <a:pPr marL="514350" indent="-514350">
              <a:buFont typeface="+mj-lt"/>
              <a:buAutoNum type="arabicPeriod"/>
            </a:pPr>
            <a:r>
              <a:rPr lang="en-US" dirty="0"/>
              <a:t>Review Background Knowledge </a:t>
            </a:r>
          </a:p>
          <a:p>
            <a:pPr marL="514350" indent="-514350">
              <a:buFont typeface="+mj-lt"/>
              <a:buAutoNum type="arabicPeriod"/>
            </a:pPr>
            <a:r>
              <a:rPr lang="en-US" dirty="0"/>
              <a:t>Structured Academic Controversy: </a:t>
            </a:r>
            <a:r>
              <a:rPr lang="en-US" b="1" dirty="0"/>
              <a:t>Should the United States have a National Menorah? </a:t>
            </a:r>
          </a:p>
          <a:p>
            <a:pPr marL="514350" indent="-514350">
              <a:buFont typeface="+mj-lt"/>
              <a:buAutoNum type="arabicPeriod"/>
            </a:pPr>
            <a:r>
              <a:rPr lang="en-US" dirty="0"/>
              <a:t>Closing: Written Response </a:t>
            </a:r>
          </a:p>
        </p:txBody>
      </p:sp>
      <p:pic>
        <p:nvPicPr>
          <p:cNvPr id="9" name="Picture 2">
            <a:extLst>
              <a:ext uri="{FF2B5EF4-FFF2-40B4-BE49-F238E27FC236}">
                <a16:creationId xmlns:a16="http://schemas.microsoft.com/office/drawing/2014/main" id="{7A36DEEA-B61E-F65F-73F9-120A1EE808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400" r="6850"/>
          <a:stretch/>
        </p:blipFill>
        <p:spPr bwMode="auto">
          <a:xfrm>
            <a:off x="5937584" y="1200755"/>
            <a:ext cx="5835316" cy="445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0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7756-58B8-88F4-B8DB-3F3E86E75040}"/>
              </a:ext>
            </a:extLst>
          </p:cNvPr>
          <p:cNvSpPr>
            <a:spLocks noGrp="1"/>
          </p:cNvSpPr>
          <p:nvPr>
            <p:ph type="title"/>
          </p:nvPr>
        </p:nvSpPr>
        <p:spPr>
          <a:xfrm>
            <a:off x="838200" y="721895"/>
            <a:ext cx="10515600" cy="968793"/>
          </a:xfrm>
        </p:spPr>
        <p:txBody>
          <a:bodyPr/>
          <a:lstStyle/>
          <a:p>
            <a:r>
              <a:rPr lang="en-US" b="1" dirty="0"/>
              <a:t>Background Knowledge </a:t>
            </a:r>
          </a:p>
        </p:txBody>
      </p:sp>
      <p:sp>
        <p:nvSpPr>
          <p:cNvPr id="4" name="Content Placeholder 3">
            <a:extLst>
              <a:ext uri="{FF2B5EF4-FFF2-40B4-BE49-F238E27FC236}">
                <a16:creationId xmlns:a16="http://schemas.microsoft.com/office/drawing/2014/main" id="{F12C057A-91D9-5E19-01A2-9764D8080BD9}"/>
              </a:ext>
            </a:extLst>
          </p:cNvPr>
          <p:cNvSpPr>
            <a:spLocks noGrp="1"/>
          </p:cNvSpPr>
          <p:nvPr>
            <p:ph idx="1"/>
          </p:nvPr>
        </p:nvSpPr>
        <p:spPr>
          <a:xfrm>
            <a:off x="838200" y="1556084"/>
            <a:ext cx="6172200" cy="4732421"/>
          </a:xfrm>
        </p:spPr>
        <p:txBody>
          <a:bodyPr>
            <a:noAutofit/>
          </a:bodyPr>
          <a:lstStyle/>
          <a:p>
            <a:pPr>
              <a:lnSpc>
                <a:spcPct val="120000"/>
              </a:lnSpc>
            </a:pPr>
            <a:r>
              <a:rPr lang="en-US" sz="2400" dirty="0"/>
              <a:t>Hanukkah is an 8-day Jewish festival celebrating an ancient miracle. </a:t>
            </a:r>
          </a:p>
          <a:p>
            <a:pPr lvl="1">
              <a:lnSpc>
                <a:spcPct val="120000"/>
              </a:lnSpc>
            </a:pPr>
            <a:r>
              <a:rPr lang="en-US" sz="2000" dirty="0"/>
              <a:t>In 164 BCE a group of Jewish warriors called the Maccabees fought for religious freedom from the oppression of King Antioch. Tradition holds that even the Jewish Temple was in ruins, a small amount of oil burned for 8 days straight, allowing the Temple to be cleansed and rededicated.</a:t>
            </a:r>
          </a:p>
          <a:p>
            <a:pPr>
              <a:lnSpc>
                <a:spcPct val="120000"/>
              </a:lnSpc>
            </a:pPr>
            <a:r>
              <a:rPr lang="en-US" sz="2400" dirty="0"/>
              <a:t>On each night of Hanukkah, Jewish families and communities light an additional candle on the Menorah to remember the miracle of the oil. </a:t>
            </a:r>
          </a:p>
        </p:txBody>
      </p:sp>
      <p:pic>
        <p:nvPicPr>
          <p:cNvPr id="3" name="Picture 2" descr="A close-up of a logo&#10;&#10;Description automatically generated">
            <a:extLst>
              <a:ext uri="{FF2B5EF4-FFF2-40B4-BE49-F238E27FC236}">
                <a16:creationId xmlns:a16="http://schemas.microsoft.com/office/drawing/2014/main" id="{D690EA61-8994-9C60-E9C6-FF0A7880D844}"/>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1758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7756-58B8-88F4-B8DB-3F3E86E75040}"/>
              </a:ext>
            </a:extLst>
          </p:cNvPr>
          <p:cNvSpPr>
            <a:spLocks noGrp="1"/>
          </p:cNvSpPr>
          <p:nvPr>
            <p:ph type="title"/>
          </p:nvPr>
        </p:nvSpPr>
        <p:spPr>
          <a:xfrm>
            <a:off x="838200" y="721895"/>
            <a:ext cx="10515600" cy="968793"/>
          </a:xfrm>
        </p:spPr>
        <p:txBody>
          <a:bodyPr/>
          <a:lstStyle/>
          <a:p>
            <a:r>
              <a:rPr lang="en-US" b="1" dirty="0"/>
              <a:t>Background Knowledge </a:t>
            </a:r>
          </a:p>
        </p:txBody>
      </p:sp>
      <p:sp>
        <p:nvSpPr>
          <p:cNvPr id="4" name="Content Placeholder 3">
            <a:extLst>
              <a:ext uri="{FF2B5EF4-FFF2-40B4-BE49-F238E27FC236}">
                <a16:creationId xmlns:a16="http://schemas.microsoft.com/office/drawing/2014/main" id="{F12C057A-91D9-5E19-01A2-9764D8080BD9}"/>
              </a:ext>
            </a:extLst>
          </p:cNvPr>
          <p:cNvSpPr>
            <a:spLocks noGrp="1"/>
          </p:cNvSpPr>
          <p:nvPr>
            <p:ph idx="1"/>
          </p:nvPr>
        </p:nvSpPr>
        <p:spPr>
          <a:xfrm>
            <a:off x="838200" y="1556084"/>
            <a:ext cx="6717632" cy="4732421"/>
          </a:xfrm>
        </p:spPr>
        <p:txBody>
          <a:bodyPr>
            <a:noAutofit/>
          </a:bodyPr>
          <a:lstStyle/>
          <a:p>
            <a:pPr>
              <a:lnSpc>
                <a:spcPct val="120000"/>
              </a:lnSpc>
            </a:pPr>
            <a:r>
              <a:rPr lang="en-US" sz="1800" dirty="0"/>
              <a:t>Worth noting: The United States has had a National Christmas tree every year since 1923 (pictured below) and each of the 50 states has erected a tree in the same park since 1954.</a:t>
            </a:r>
          </a:p>
          <a:p>
            <a:pPr>
              <a:lnSpc>
                <a:spcPct val="120000"/>
              </a:lnSpc>
            </a:pPr>
            <a:r>
              <a:rPr lang="en-US" sz="1800" dirty="0"/>
              <a:t>In 1979, US President Jimmy Carter lit the first National Menorah on White House grounds in Washington, DC to celebrate Hanukkah (pictured right), and there’s been a National Menorah alongside the Christmas Trees every year since. </a:t>
            </a:r>
          </a:p>
        </p:txBody>
      </p:sp>
      <p:pic>
        <p:nvPicPr>
          <p:cNvPr id="3" name="Picture 2" descr="A close-up of a logo&#10;&#10;Description automatically generated">
            <a:extLst>
              <a:ext uri="{FF2B5EF4-FFF2-40B4-BE49-F238E27FC236}">
                <a16:creationId xmlns:a16="http://schemas.microsoft.com/office/drawing/2014/main" id="{D690EA61-8994-9C60-E9C6-FF0A7880D844}"/>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64D18DC-9D22-2327-065C-E85D2FC49897}"/>
              </a:ext>
            </a:extLst>
          </p:cNvPr>
          <p:cNvPicPr>
            <a:picLocks noChangeAspect="1"/>
          </p:cNvPicPr>
          <p:nvPr/>
        </p:nvPicPr>
        <p:blipFill>
          <a:blip r:embed="rId4"/>
          <a:stretch>
            <a:fillRect/>
          </a:stretch>
        </p:blipFill>
        <p:spPr>
          <a:xfrm>
            <a:off x="7884444" y="879722"/>
            <a:ext cx="3746083" cy="5408783"/>
          </a:xfrm>
          <a:prstGeom prst="rect">
            <a:avLst/>
          </a:prstGeom>
        </p:spPr>
      </p:pic>
      <p:pic>
        <p:nvPicPr>
          <p:cNvPr id="5" name="Picture 4">
            <a:extLst>
              <a:ext uri="{FF2B5EF4-FFF2-40B4-BE49-F238E27FC236}">
                <a16:creationId xmlns:a16="http://schemas.microsoft.com/office/drawing/2014/main" id="{A6F27FA1-092D-52E4-2408-4471908BE516}"/>
              </a:ext>
            </a:extLst>
          </p:cNvPr>
          <p:cNvPicPr>
            <a:picLocks noChangeAspect="1"/>
          </p:cNvPicPr>
          <p:nvPr/>
        </p:nvPicPr>
        <p:blipFill>
          <a:blip r:embed="rId5"/>
          <a:stretch>
            <a:fillRect/>
          </a:stretch>
        </p:blipFill>
        <p:spPr>
          <a:xfrm>
            <a:off x="2382128" y="4169244"/>
            <a:ext cx="3958389" cy="2265343"/>
          </a:xfrm>
          <a:prstGeom prst="rect">
            <a:avLst/>
          </a:prstGeom>
        </p:spPr>
      </p:pic>
    </p:spTree>
    <p:extLst>
      <p:ext uri="{BB962C8B-B14F-4D97-AF65-F5344CB8AC3E}">
        <p14:creationId xmlns:p14="http://schemas.microsoft.com/office/powerpoint/2010/main" val="50738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6" name="Title 5">
            <a:extLst>
              <a:ext uri="{FF2B5EF4-FFF2-40B4-BE49-F238E27FC236}">
                <a16:creationId xmlns:a16="http://schemas.microsoft.com/office/drawing/2014/main" id="{13844648-966B-9D5F-F742-09C283DE167E}"/>
              </a:ext>
            </a:extLst>
          </p:cNvPr>
          <p:cNvSpPr>
            <a:spLocks noGrp="1"/>
          </p:cNvSpPr>
          <p:nvPr>
            <p:ph type="title"/>
          </p:nvPr>
        </p:nvSpPr>
        <p:spPr/>
        <p:txBody>
          <a:bodyPr>
            <a:normAutofit fontScale="90000"/>
          </a:bodyPr>
          <a:lstStyle/>
          <a:p>
            <a:r>
              <a:rPr lang="en-US"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STRUCTURED ACADEMIC CONTROVERSY: </a:t>
            </a:r>
            <a:br>
              <a:rPr lang="en-US"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i="0" spc="25"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Should the United States have a National Menorah?</a:t>
            </a:r>
            <a:endParaRPr lang="en-US" sz="25800" dirty="0"/>
          </a:p>
        </p:txBody>
      </p:sp>
      <p:sp>
        <p:nvSpPr>
          <p:cNvPr id="7" name="Text Placeholder 6">
            <a:extLst>
              <a:ext uri="{FF2B5EF4-FFF2-40B4-BE49-F238E27FC236}">
                <a16:creationId xmlns:a16="http://schemas.microsoft.com/office/drawing/2014/main" id="{AD0E148D-D2B5-16CF-AB49-9362B3EE5367}"/>
              </a:ext>
            </a:extLst>
          </p:cNvPr>
          <p:cNvSpPr>
            <a:spLocks noGrp="1"/>
          </p:cNvSpPr>
          <p:nvPr>
            <p:ph type="body" idx="1"/>
          </p:nvPr>
        </p:nvSpPr>
        <p:spPr/>
        <p:txBody>
          <a:bodyPr>
            <a:normAutofit fontScale="92500" lnSpcReduction="10000"/>
          </a:bodyPr>
          <a:lstStyle/>
          <a:p>
            <a:r>
              <a:rPr lang="en-US" dirty="0"/>
              <a:t>In this activity, you and a partner will be assigned a position in this debate. You’ll read and work through a set of documents to back that position, and then debate it with another set of partners on the other side. Then, once you’ve had a chance to really interrogate and understand both sides, we’ll wrap up with an independent writing task to demonstrate your own thoughts on this question. </a:t>
            </a:r>
          </a:p>
        </p:txBody>
      </p:sp>
      <p:pic>
        <p:nvPicPr>
          <p:cNvPr id="8" name="Picture 7" descr="A close-up of a logo&#10;&#10;Description automatically generated">
            <a:extLst>
              <a:ext uri="{FF2B5EF4-FFF2-40B4-BE49-F238E27FC236}">
                <a16:creationId xmlns:a16="http://schemas.microsoft.com/office/drawing/2014/main" id="{B3472F38-663B-C1BA-4B07-0F2C71BCFC7A}"/>
              </a:ext>
            </a:extLst>
          </p:cNvPr>
          <p:cNvPicPr>
            <a:picLocks noChangeAspect="1"/>
          </p:cNvPicPr>
          <p:nvPr/>
        </p:nvPicPr>
        <p:blipFill rotWithShape="1">
          <a:blip r:embed="rId3">
            <a:extLst>
              <a:ext uri="{28A0092B-C50C-407E-A947-70E740481C1C}">
                <a14:useLocalDpi xmlns:a14="http://schemas.microsoft.com/office/drawing/2010/main" val="0"/>
              </a:ext>
            </a:extLst>
          </a:blip>
          <a:srcRect l="13548" t="81730" r="13840" b="14581"/>
          <a:stretch/>
        </p:blipFill>
        <p:spPr bwMode="auto">
          <a:xfrm>
            <a:off x="0" y="0"/>
            <a:ext cx="12192000" cy="473592"/>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415600" y="2406316"/>
            <a:ext cx="11360800" cy="3733184"/>
          </a:xfrm>
          <a:prstGeom prst="rect">
            <a:avLst/>
          </a:prstGeom>
        </p:spPr>
        <p:txBody>
          <a:bodyPr spcFirstLastPara="1" vert="horz" wrap="square" lIns="121900" tIns="121900" rIns="121900" bIns="121900" rtlCol="0" anchor="t" anchorCtr="0">
            <a:noAutofit/>
          </a:bodyPr>
          <a:lstStyle/>
          <a:p>
            <a:pPr marL="0" marR="0" lvl="0" indent="0">
              <a:lnSpc>
                <a:spcPct val="107000"/>
              </a:lnSpc>
              <a:spcBef>
                <a:spcPts val="0"/>
              </a:spcBef>
              <a:spcAft>
                <a:spcPts val="800"/>
              </a:spcAft>
              <a:buNone/>
            </a:pPr>
            <a:r>
              <a:rPr lang="en-US" sz="1900" b="1" dirty="0">
                <a:effectLst/>
                <a:latin typeface="Calibri" panose="020F0502020204030204" pitchFamily="34" charset="0"/>
                <a:ea typeface="Calibri" panose="020F0502020204030204" pitchFamily="34" charset="0"/>
                <a:cs typeface="Calibri" panose="020F0502020204030204" pitchFamily="34" charset="0"/>
              </a:rPr>
              <a:t>I) Prepare the evidence (20 minutes)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sz="1900" dirty="0">
                <a:effectLst/>
                <a:latin typeface="Calibri" panose="020F0502020204030204" pitchFamily="34" charset="0"/>
                <a:ea typeface="Calibri" panose="020F0502020204030204" pitchFamily="34" charset="0"/>
                <a:cs typeface="Calibri" panose="020F0502020204030204" pitchFamily="34" charset="0"/>
              </a:rPr>
              <a:t>Read the documents once through together.</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sz="1900" dirty="0">
                <a:effectLst/>
                <a:latin typeface="Calibri" panose="020F0502020204030204" pitchFamily="34" charset="0"/>
                <a:ea typeface="Calibri" panose="020F0502020204030204" pitchFamily="34" charset="0"/>
                <a:cs typeface="Calibri" panose="020F0502020204030204" pitchFamily="34" charset="0"/>
              </a:rPr>
              <a:t>Read the documents a second time and identify evidence that supports your assigned side of the argument.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sz="1900" dirty="0">
                <a:effectLst/>
                <a:latin typeface="Calibri" panose="020F0502020204030204" pitchFamily="34" charset="0"/>
                <a:ea typeface="Calibri" panose="020F0502020204030204" pitchFamily="34" charset="0"/>
                <a:cs typeface="Calibri" panose="020F0502020204030204" pitchFamily="34" charset="0"/>
              </a:rPr>
              <a:t>Fill out your Evidence Sheet with quotes from the documents and be sure to include explanations of how those quotes support your argument.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sz="1900" dirty="0">
                <a:effectLst/>
                <a:latin typeface="Calibri" panose="020F0502020204030204" pitchFamily="34" charset="0"/>
                <a:ea typeface="Calibri" panose="020F0502020204030204" pitchFamily="34" charset="0"/>
                <a:cs typeface="Calibri" panose="020F0502020204030204" pitchFamily="34" charset="0"/>
              </a:rPr>
              <a:t>Develop in your own words the thesis of your argument and write it at the bottom of your Evidence Sheet.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sz="1900" dirty="0">
                <a:effectLst/>
                <a:latin typeface="Calibri" panose="020F0502020204030204" pitchFamily="34" charset="0"/>
                <a:ea typeface="Calibri" panose="020F0502020204030204" pitchFamily="34" charset="0"/>
                <a:cs typeface="Calibri" panose="020F0502020204030204" pitchFamily="34" charset="0"/>
              </a:rPr>
              <a:t>Practice the clear delivery of your thesis, along with the best evidence and explanations. Craft your position thoughtfully and anticipate counterarguments.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5456B538-B456-27B7-7246-8AACA5186FB1}"/>
              </a:ext>
            </a:extLst>
          </p:cNvPr>
          <p:cNvGraphicFramePr>
            <a:graphicFrameLocks noGrp="1"/>
          </p:cNvGraphicFramePr>
          <p:nvPr>
            <p:extLst>
              <p:ext uri="{D42A27DB-BD31-4B8C-83A1-F6EECF244321}">
                <p14:modId xmlns:p14="http://schemas.microsoft.com/office/powerpoint/2010/main" val="1447490113"/>
              </p:ext>
            </p:extLst>
          </p:nvPr>
        </p:nvGraphicFramePr>
        <p:xfrm>
          <a:off x="1187116" y="338992"/>
          <a:ext cx="9817768" cy="1894396"/>
        </p:xfrm>
        <a:graphic>
          <a:graphicData uri="http://schemas.openxmlformats.org/drawingml/2006/table">
            <a:tbl>
              <a:tblPr firstRow="1" firstCol="1" bandRow="1">
                <a:tableStyleId>{5C22544A-7EE6-4342-B048-85BDC9FD1C3A}</a:tableStyleId>
              </a:tblPr>
              <a:tblGrid>
                <a:gridCol w="4908884">
                  <a:extLst>
                    <a:ext uri="{9D8B030D-6E8A-4147-A177-3AD203B41FA5}">
                      <a16:colId xmlns:a16="http://schemas.microsoft.com/office/drawing/2014/main" val="2057227491"/>
                    </a:ext>
                  </a:extLst>
                </a:gridCol>
                <a:gridCol w="4908884">
                  <a:extLst>
                    <a:ext uri="{9D8B030D-6E8A-4147-A177-3AD203B41FA5}">
                      <a16:colId xmlns:a16="http://schemas.microsoft.com/office/drawing/2014/main" val="1087650143"/>
                    </a:ext>
                  </a:extLst>
                </a:gridCol>
              </a:tblGrid>
              <a:tr h="0">
                <a:tc gridSpan="2">
                  <a:txBody>
                    <a:bodyPr/>
                    <a:lstStyle/>
                    <a:p>
                      <a:pPr marL="0" marR="0" algn="ctr">
                        <a:lnSpc>
                          <a:spcPct val="107000"/>
                        </a:lnSpc>
                        <a:spcBef>
                          <a:spcPts val="0"/>
                        </a:spcBef>
                        <a:spcAft>
                          <a:spcPts val="0"/>
                        </a:spcAft>
                      </a:pPr>
                      <a:r>
                        <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Should the United States have a National Menorah? </a:t>
                      </a:r>
                    </a:p>
                  </a:txBody>
                  <a:tcPr marL="63500" marR="63500" marT="63500" marB="63500">
                    <a:solidFill>
                      <a:srgbClr val="E0DCD0"/>
                    </a:solid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455638095"/>
                  </a:ext>
                </a:extLst>
              </a:tr>
              <a:tr h="0">
                <a:tc>
                  <a:txBody>
                    <a:bodyPr/>
                    <a:lstStyle/>
                    <a:p>
                      <a:pPr marL="0" marR="0" algn="ctr">
                        <a:lnSpc>
                          <a:spcPct val="107000"/>
                        </a:lnSpc>
                        <a:spcBef>
                          <a:spcPts val="0"/>
                        </a:spcBef>
                        <a:spcAft>
                          <a:spcPts val="0"/>
                        </a:spcAft>
                      </a:pPr>
                      <a:r>
                        <a:rPr lang="en-US" sz="2400" b="1" dirty="0">
                          <a:solidFill>
                            <a:schemeClr val="bg1"/>
                          </a:solidFill>
                          <a:effectLst/>
                        </a:rPr>
                        <a:t>Side A</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283851"/>
                    </a:solidFill>
                  </a:tcPr>
                </a:tc>
                <a:tc>
                  <a:txBody>
                    <a:bodyPr/>
                    <a:lstStyle/>
                    <a:p>
                      <a:pPr marL="0" marR="0" algn="ctr">
                        <a:lnSpc>
                          <a:spcPct val="107000"/>
                        </a:lnSpc>
                        <a:spcBef>
                          <a:spcPts val="0"/>
                        </a:spcBef>
                        <a:spcAft>
                          <a:spcPts val="0"/>
                        </a:spcAft>
                      </a:pPr>
                      <a:r>
                        <a:rPr lang="en-US" sz="2400" b="1" dirty="0">
                          <a:solidFill>
                            <a:schemeClr val="bg1"/>
                          </a:solidFill>
                          <a:effectLst/>
                        </a:rPr>
                        <a:t>Side B</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59602A"/>
                    </a:solidFill>
                  </a:tcPr>
                </a:tc>
                <a:extLst>
                  <a:ext uri="{0D108BD9-81ED-4DB2-BD59-A6C34878D82A}">
                    <a16:rowId xmlns:a16="http://schemas.microsoft.com/office/drawing/2014/main" val="747757944"/>
                  </a:ext>
                </a:extLst>
              </a:tr>
              <a:tr h="0">
                <a:tc>
                  <a:txBody>
                    <a:bodyPr/>
                    <a:lstStyle/>
                    <a:p>
                      <a:pPr marL="0" marR="0">
                        <a:lnSpc>
                          <a:spcPct val="107000"/>
                        </a:lnSpc>
                        <a:spcBef>
                          <a:spcPts val="0"/>
                        </a:spcBef>
                        <a:spcAft>
                          <a:spcPts val="0"/>
                        </a:spcAft>
                      </a:pPr>
                      <a:r>
                        <a:rPr lang="en-US" sz="2400" b="1" dirty="0">
                          <a:solidFill>
                            <a:schemeClr val="bg1"/>
                          </a:solidFill>
                          <a:effectLst/>
                        </a:rPr>
                        <a:t>Yes, the United States should have a National Menorah. </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283851"/>
                    </a:solidFill>
                  </a:tcPr>
                </a:tc>
                <a:tc>
                  <a:txBody>
                    <a:bodyPr/>
                    <a:lstStyle/>
                    <a:p>
                      <a:pPr marL="0" marR="0">
                        <a:lnSpc>
                          <a:spcPct val="107000"/>
                        </a:lnSpc>
                        <a:spcBef>
                          <a:spcPts val="0"/>
                        </a:spcBef>
                        <a:spcAft>
                          <a:spcPts val="0"/>
                        </a:spcAft>
                      </a:pPr>
                      <a:r>
                        <a:rPr lang="en-US" sz="2400" b="1" dirty="0">
                          <a:solidFill>
                            <a:schemeClr val="bg1"/>
                          </a:solidFill>
                          <a:effectLst/>
                        </a:rPr>
                        <a:t>No, the United States should not have a National Menorah. </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59602A"/>
                    </a:solidFill>
                  </a:tcPr>
                </a:tc>
                <a:extLst>
                  <a:ext uri="{0D108BD9-81ED-4DB2-BD59-A6C34878D82A}">
                    <a16:rowId xmlns:a16="http://schemas.microsoft.com/office/drawing/2014/main" val="251377713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415600" y="2406316"/>
            <a:ext cx="11360800" cy="3733184"/>
          </a:xfrm>
          <a:prstGeom prst="rect">
            <a:avLst/>
          </a:prstGeom>
        </p:spPr>
        <p:txBody>
          <a:bodyPr spcFirstLastPara="1" vert="horz" wrap="square" lIns="121900" tIns="121900" rIns="121900" bIns="121900" rtlCol="0" anchor="t" anchorCtr="0">
            <a:noAutofit/>
          </a:bodyPr>
          <a:lstStyle/>
          <a:p>
            <a:pPr marL="0" marR="0" lvl="0" indent="0">
              <a:lnSpc>
                <a:spcPct val="107000"/>
              </a:lnSpc>
              <a:spcBef>
                <a:spcPts val="0"/>
              </a:spcBef>
              <a:spcAft>
                <a:spcPts val="800"/>
              </a:spcAft>
              <a:buNone/>
            </a:pPr>
            <a:r>
              <a:rPr lang="en-US" sz="2400" b="1" dirty="0">
                <a:effectLst/>
                <a:latin typeface="Calibri" panose="020F0502020204030204" pitchFamily="34" charset="0"/>
                <a:ea typeface="Calibri" panose="020F0502020204030204" pitchFamily="34" charset="0"/>
                <a:cs typeface="Calibri" panose="020F0502020204030204" pitchFamily="34" charset="0"/>
              </a:rPr>
              <a:t>II) Conduct the Controversy (10 minutes)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dirty="0">
                <a:effectLst/>
                <a:latin typeface="Calibri" panose="020F0502020204030204" pitchFamily="34" charset="0"/>
                <a:ea typeface="Calibri" panose="020F0502020204030204" pitchFamily="34" charset="0"/>
                <a:cs typeface="Calibri" panose="020F0502020204030204" pitchFamily="34" charset="0"/>
              </a:rPr>
              <a:t>Side A presents their argument using the evidence they collected on the Evidence Sheet. Side B takes notes on Side A’s presentation on their Evidence Sheets. (4 minutes)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dirty="0">
                <a:effectLst/>
                <a:latin typeface="Calibri" panose="020F0502020204030204" pitchFamily="34" charset="0"/>
                <a:ea typeface="Calibri" panose="020F0502020204030204" pitchFamily="34" charset="0"/>
                <a:cs typeface="Calibri" panose="020F0502020204030204" pitchFamily="34" charset="0"/>
              </a:rPr>
              <a:t>Side B presents their argument using the evidence they collected on the Evidence Sheet. Side A takes notes on Side A’s presentation on their Evidence Sheets. (4 minutes)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dirty="0">
                <a:effectLst/>
                <a:latin typeface="Calibri" panose="020F0502020204030204" pitchFamily="34" charset="0"/>
                <a:ea typeface="Calibri" panose="020F0502020204030204" pitchFamily="34" charset="0"/>
                <a:cs typeface="Calibri" panose="020F0502020204030204" pitchFamily="34" charset="0"/>
              </a:rPr>
              <a:t>Controversy! Question each other, evaluate the sources, introduce new analysis. (2 minutes)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5456B538-B456-27B7-7246-8AACA5186FB1}"/>
              </a:ext>
            </a:extLst>
          </p:cNvPr>
          <p:cNvGraphicFramePr>
            <a:graphicFrameLocks noGrp="1"/>
          </p:cNvGraphicFramePr>
          <p:nvPr/>
        </p:nvGraphicFramePr>
        <p:xfrm>
          <a:off x="1187116" y="338992"/>
          <a:ext cx="9817768" cy="1894396"/>
        </p:xfrm>
        <a:graphic>
          <a:graphicData uri="http://schemas.openxmlformats.org/drawingml/2006/table">
            <a:tbl>
              <a:tblPr firstRow="1" firstCol="1" bandRow="1">
                <a:tableStyleId>{5C22544A-7EE6-4342-B048-85BDC9FD1C3A}</a:tableStyleId>
              </a:tblPr>
              <a:tblGrid>
                <a:gridCol w="4908884">
                  <a:extLst>
                    <a:ext uri="{9D8B030D-6E8A-4147-A177-3AD203B41FA5}">
                      <a16:colId xmlns:a16="http://schemas.microsoft.com/office/drawing/2014/main" val="2057227491"/>
                    </a:ext>
                  </a:extLst>
                </a:gridCol>
                <a:gridCol w="4908884">
                  <a:extLst>
                    <a:ext uri="{9D8B030D-6E8A-4147-A177-3AD203B41FA5}">
                      <a16:colId xmlns:a16="http://schemas.microsoft.com/office/drawing/2014/main" val="1087650143"/>
                    </a:ext>
                  </a:extLst>
                </a:gridCol>
              </a:tblGrid>
              <a:tr h="0">
                <a:tc gridSpan="2">
                  <a:txBody>
                    <a:bodyPr/>
                    <a:lstStyle/>
                    <a:p>
                      <a:pPr marL="0" marR="0" algn="ctr">
                        <a:lnSpc>
                          <a:spcPct val="107000"/>
                        </a:lnSpc>
                        <a:spcBef>
                          <a:spcPts val="0"/>
                        </a:spcBef>
                        <a:spcAft>
                          <a:spcPts val="0"/>
                        </a:spcAft>
                      </a:pPr>
                      <a:r>
                        <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Should the United States have a National Menorah? </a:t>
                      </a:r>
                    </a:p>
                  </a:txBody>
                  <a:tcPr marL="63500" marR="63500" marT="63500" marB="63500">
                    <a:solidFill>
                      <a:srgbClr val="E0DCD0"/>
                    </a:solid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455638095"/>
                  </a:ext>
                </a:extLst>
              </a:tr>
              <a:tr h="0">
                <a:tc>
                  <a:txBody>
                    <a:bodyPr/>
                    <a:lstStyle/>
                    <a:p>
                      <a:pPr marL="0" marR="0" algn="ctr">
                        <a:lnSpc>
                          <a:spcPct val="107000"/>
                        </a:lnSpc>
                        <a:spcBef>
                          <a:spcPts val="0"/>
                        </a:spcBef>
                        <a:spcAft>
                          <a:spcPts val="0"/>
                        </a:spcAft>
                      </a:pPr>
                      <a:r>
                        <a:rPr lang="en-US" sz="2400" b="1" dirty="0">
                          <a:solidFill>
                            <a:schemeClr val="bg1"/>
                          </a:solidFill>
                          <a:effectLst/>
                        </a:rPr>
                        <a:t>Side A</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283851"/>
                    </a:solidFill>
                  </a:tcPr>
                </a:tc>
                <a:tc>
                  <a:txBody>
                    <a:bodyPr/>
                    <a:lstStyle/>
                    <a:p>
                      <a:pPr marL="0" marR="0" algn="ctr">
                        <a:lnSpc>
                          <a:spcPct val="107000"/>
                        </a:lnSpc>
                        <a:spcBef>
                          <a:spcPts val="0"/>
                        </a:spcBef>
                        <a:spcAft>
                          <a:spcPts val="0"/>
                        </a:spcAft>
                      </a:pPr>
                      <a:r>
                        <a:rPr lang="en-US" sz="2400" b="1" dirty="0">
                          <a:solidFill>
                            <a:schemeClr val="bg1"/>
                          </a:solidFill>
                          <a:effectLst/>
                        </a:rPr>
                        <a:t>Side B</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59602A"/>
                    </a:solidFill>
                  </a:tcPr>
                </a:tc>
                <a:extLst>
                  <a:ext uri="{0D108BD9-81ED-4DB2-BD59-A6C34878D82A}">
                    <a16:rowId xmlns:a16="http://schemas.microsoft.com/office/drawing/2014/main" val="747757944"/>
                  </a:ext>
                </a:extLst>
              </a:tr>
              <a:tr h="0">
                <a:tc>
                  <a:txBody>
                    <a:bodyPr/>
                    <a:lstStyle/>
                    <a:p>
                      <a:pPr marL="0" marR="0">
                        <a:lnSpc>
                          <a:spcPct val="107000"/>
                        </a:lnSpc>
                        <a:spcBef>
                          <a:spcPts val="0"/>
                        </a:spcBef>
                        <a:spcAft>
                          <a:spcPts val="0"/>
                        </a:spcAft>
                      </a:pPr>
                      <a:r>
                        <a:rPr lang="en-US" sz="2400" b="1" dirty="0">
                          <a:solidFill>
                            <a:schemeClr val="bg1"/>
                          </a:solidFill>
                          <a:effectLst/>
                        </a:rPr>
                        <a:t>Yes, the United States should have a National Menorah. </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283851"/>
                    </a:solidFill>
                  </a:tcPr>
                </a:tc>
                <a:tc>
                  <a:txBody>
                    <a:bodyPr/>
                    <a:lstStyle/>
                    <a:p>
                      <a:pPr marL="0" marR="0">
                        <a:lnSpc>
                          <a:spcPct val="107000"/>
                        </a:lnSpc>
                        <a:spcBef>
                          <a:spcPts val="0"/>
                        </a:spcBef>
                        <a:spcAft>
                          <a:spcPts val="0"/>
                        </a:spcAft>
                      </a:pPr>
                      <a:r>
                        <a:rPr lang="en-US" sz="2400" b="1" dirty="0">
                          <a:solidFill>
                            <a:schemeClr val="bg1"/>
                          </a:solidFill>
                          <a:effectLst/>
                        </a:rPr>
                        <a:t>No, the United States should not have a National Menorah. </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59602A"/>
                    </a:solidFill>
                  </a:tcPr>
                </a:tc>
                <a:extLst>
                  <a:ext uri="{0D108BD9-81ED-4DB2-BD59-A6C34878D82A}">
                    <a16:rowId xmlns:a16="http://schemas.microsoft.com/office/drawing/2014/main" val="2513777131"/>
                  </a:ext>
                </a:extLst>
              </a:tr>
            </a:tbl>
          </a:graphicData>
        </a:graphic>
      </p:graphicFrame>
    </p:spTree>
    <p:extLst>
      <p:ext uri="{BB962C8B-B14F-4D97-AF65-F5344CB8AC3E}">
        <p14:creationId xmlns:p14="http://schemas.microsoft.com/office/powerpoint/2010/main" val="2079965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body" idx="1"/>
          </p:nvPr>
        </p:nvSpPr>
        <p:spPr>
          <a:xfrm>
            <a:off x="415600" y="2406316"/>
            <a:ext cx="11360800" cy="3733184"/>
          </a:xfrm>
          <a:prstGeom prst="rect">
            <a:avLst/>
          </a:prstGeom>
        </p:spPr>
        <p:txBody>
          <a:bodyPr spcFirstLastPara="1" vert="horz" wrap="square" lIns="121900" tIns="121900" rIns="121900" bIns="121900" rtlCol="0" anchor="t" anchorCtr="0">
            <a:noAutofit/>
          </a:bodyPr>
          <a:lstStyle/>
          <a:p>
            <a:pPr marL="0" marR="0" lvl="0" indent="0">
              <a:lnSpc>
                <a:spcPct val="107000"/>
              </a:lnSpc>
              <a:spcBef>
                <a:spcPts val="0"/>
              </a:spcBef>
              <a:spcAft>
                <a:spcPts val="800"/>
              </a:spcAft>
              <a:buNone/>
            </a:pPr>
            <a:r>
              <a:rPr lang="en-US" sz="2300" b="1" dirty="0">
                <a:effectLst/>
                <a:latin typeface="Calibri" panose="020F0502020204030204" pitchFamily="34" charset="0"/>
                <a:ea typeface="Calibri" panose="020F0502020204030204" pitchFamily="34" charset="0"/>
                <a:cs typeface="Calibri" panose="020F0502020204030204" pitchFamily="34" charset="0"/>
              </a:rPr>
              <a:t>III) Consensus-Building (5 minutes)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sz="2300" dirty="0">
                <a:effectLst/>
                <a:latin typeface="Calibri" panose="020F0502020204030204" pitchFamily="34" charset="0"/>
                <a:ea typeface="Calibri" panose="020F0502020204030204" pitchFamily="34" charset="0"/>
                <a:cs typeface="Calibri" panose="020F0502020204030204" pitchFamily="34" charset="0"/>
              </a:rPr>
              <a:t>Drop your assigned side – you are no longer arguing the sides of the debate, but rather working as a group of 4 to fully understand both sides of the question at hand.</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sz="2300" dirty="0">
                <a:effectLst/>
                <a:latin typeface="Calibri" panose="020F0502020204030204" pitchFamily="34" charset="0"/>
                <a:ea typeface="Calibri" panose="020F0502020204030204" pitchFamily="34" charset="0"/>
                <a:cs typeface="Calibri" panose="020F0502020204030204" pitchFamily="34" charset="0"/>
              </a:rPr>
              <a:t>Find points of consensus or agreement regarding the question (or at least clarify what specific points are at issue between the sides), using supporting evidence. In other words, what can both sides agree on?</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sz="2300" dirty="0">
                <a:effectLst/>
                <a:latin typeface="Calibri" panose="020F0502020204030204" pitchFamily="34" charset="0"/>
                <a:ea typeface="Calibri" panose="020F0502020204030204" pitchFamily="34" charset="0"/>
                <a:cs typeface="Calibri" panose="020F0502020204030204" pitchFamily="34" charset="0"/>
              </a:rPr>
              <a:t>List these points of agreement and specific disagreement at the bottom of the Evidence Sheet.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rabicParenR"/>
            </a:pPr>
            <a:r>
              <a:rPr lang="en-US" sz="2300" dirty="0">
                <a:effectLst/>
                <a:latin typeface="Calibri" panose="020F0502020204030204" pitchFamily="34" charset="0"/>
                <a:ea typeface="Calibri" panose="020F0502020204030204" pitchFamily="34" charset="0"/>
                <a:cs typeface="Calibri" panose="020F0502020204030204" pitchFamily="34" charset="0"/>
              </a:rPr>
              <a:t>Consider: What evidence did you personally find the most convincing?</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5456B538-B456-27B7-7246-8AACA5186FB1}"/>
              </a:ext>
            </a:extLst>
          </p:cNvPr>
          <p:cNvGraphicFramePr>
            <a:graphicFrameLocks noGrp="1"/>
          </p:cNvGraphicFramePr>
          <p:nvPr/>
        </p:nvGraphicFramePr>
        <p:xfrm>
          <a:off x="1187116" y="338992"/>
          <a:ext cx="9817768" cy="1894396"/>
        </p:xfrm>
        <a:graphic>
          <a:graphicData uri="http://schemas.openxmlformats.org/drawingml/2006/table">
            <a:tbl>
              <a:tblPr firstRow="1" firstCol="1" bandRow="1">
                <a:tableStyleId>{5C22544A-7EE6-4342-B048-85BDC9FD1C3A}</a:tableStyleId>
              </a:tblPr>
              <a:tblGrid>
                <a:gridCol w="4908884">
                  <a:extLst>
                    <a:ext uri="{9D8B030D-6E8A-4147-A177-3AD203B41FA5}">
                      <a16:colId xmlns:a16="http://schemas.microsoft.com/office/drawing/2014/main" val="2057227491"/>
                    </a:ext>
                  </a:extLst>
                </a:gridCol>
                <a:gridCol w="4908884">
                  <a:extLst>
                    <a:ext uri="{9D8B030D-6E8A-4147-A177-3AD203B41FA5}">
                      <a16:colId xmlns:a16="http://schemas.microsoft.com/office/drawing/2014/main" val="1087650143"/>
                    </a:ext>
                  </a:extLst>
                </a:gridCol>
              </a:tblGrid>
              <a:tr h="0">
                <a:tc gridSpan="2">
                  <a:txBody>
                    <a:bodyPr/>
                    <a:lstStyle/>
                    <a:p>
                      <a:pPr marL="0" marR="0" algn="ctr">
                        <a:lnSpc>
                          <a:spcPct val="107000"/>
                        </a:lnSpc>
                        <a:spcBef>
                          <a:spcPts val="0"/>
                        </a:spcBef>
                        <a:spcAft>
                          <a:spcPts val="0"/>
                        </a:spcAft>
                      </a:pPr>
                      <a:r>
                        <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Should the United States have a National Menorah? </a:t>
                      </a:r>
                    </a:p>
                  </a:txBody>
                  <a:tcPr marL="63500" marR="63500" marT="63500" marB="63500">
                    <a:solidFill>
                      <a:srgbClr val="E0DCD0"/>
                    </a:solid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455638095"/>
                  </a:ext>
                </a:extLst>
              </a:tr>
              <a:tr h="0">
                <a:tc>
                  <a:txBody>
                    <a:bodyPr/>
                    <a:lstStyle/>
                    <a:p>
                      <a:pPr marL="0" marR="0" algn="ctr">
                        <a:lnSpc>
                          <a:spcPct val="107000"/>
                        </a:lnSpc>
                        <a:spcBef>
                          <a:spcPts val="0"/>
                        </a:spcBef>
                        <a:spcAft>
                          <a:spcPts val="0"/>
                        </a:spcAft>
                      </a:pPr>
                      <a:r>
                        <a:rPr lang="en-US" sz="2400" b="1" dirty="0">
                          <a:solidFill>
                            <a:schemeClr val="bg1"/>
                          </a:solidFill>
                          <a:effectLst/>
                        </a:rPr>
                        <a:t>Side A</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283851"/>
                    </a:solidFill>
                  </a:tcPr>
                </a:tc>
                <a:tc>
                  <a:txBody>
                    <a:bodyPr/>
                    <a:lstStyle/>
                    <a:p>
                      <a:pPr marL="0" marR="0" algn="ctr">
                        <a:lnSpc>
                          <a:spcPct val="107000"/>
                        </a:lnSpc>
                        <a:spcBef>
                          <a:spcPts val="0"/>
                        </a:spcBef>
                        <a:spcAft>
                          <a:spcPts val="0"/>
                        </a:spcAft>
                      </a:pPr>
                      <a:r>
                        <a:rPr lang="en-US" sz="2400" b="1" dirty="0">
                          <a:solidFill>
                            <a:schemeClr val="bg1"/>
                          </a:solidFill>
                          <a:effectLst/>
                        </a:rPr>
                        <a:t>Side B</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59602A"/>
                    </a:solidFill>
                  </a:tcPr>
                </a:tc>
                <a:extLst>
                  <a:ext uri="{0D108BD9-81ED-4DB2-BD59-A6C34878D82A}">
                    <a16:rowId xmlns:a16="http://schemas.microsoft.com/office/drawing/2014/main" val="747757944"/>
                  </a:ext>
                </a:extLst>
              </a:tr>
              <a:tr h="0">
                <a:tc>
                  <a:txBody>
                    <a:bodyPr/>
                    <a:lstStyle/>
                    <a:p>
                      <a:pPr marL="0" marR="0">
                        <a:lnSpc>
                          <a:spcPct val="107000"/>
                        </a:lnSpc>
                        <a:spcBef>
                          <a:spcPts val="0"/>
                        </a:spcBef>
                        <a:spcAft>
                          <a:spcPts val="0"/>
                        </a:spcAft>
                      </a:pPr>
                      <a:r>
                        <a:rPr lang="en-US" sz="2400" b="1" dirty="0">
                          <a:solidFill>
                            <a:schemeClr val="bg1"/>
                          </a:solidFill>
                          <a:effectLst/>
                        </a:rPr>
                        <a:t>Yes, the United States should have a National Menorah. </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283851"/>
                    </a:solidFill>
                  </a:tcPr>
                </a:tc>
                <a:tc>
                  <a:txBody>
                    <a:bodyPr/>
                    <a:lstStyle/>
                    <a:p>
                      <a:pPr marL="0" marR="0">
                        <a:lnSpc>
                          <a:spcPct val="107000"/>
                        </a:lnSpc>
                        <a:spcBef>
                          <a:spcPts val="0"/>
                        </a:spcBef>
                        <a:spcAft>
                          <a:spcPts val="0"/>
                        </a:spcAft>
                      </a:pPr>
                      <a:r>
                        <a:rPr lang="en-US" sz="2400" b="1" dirty="0">
                          <a:solidFill>
                            <a:schemeClr val="bg1"/>
                          </a:solidFill>
                          <a:effectLst/>
                        </a:rPr>
                        <a:t>No, the United States should not have a National Menorah. </a:t>
                      </a:r>
                      <a:endPar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rgbClr val="59602A"/>
                    </a:solidFill>
                  </a:tcPr>
                </a:tc>
                <a:extLst>
                  <a:ext uri="{0D108BD9-81ED-4DB2-BD59-A6C34878D82A}">
                    <a16:rowId xmlns:a16="http://schemas.microsoft.com/office/drawing/2014/main" val="2513777131"/>
                  </a:ext>
                </a:extLst>
              </a:tr>
            </a:tbl>
          </a:graphicData>
        </a:graphic>
      </p:graphicFrame>
    </p:spTree>
    <p:extLst>
      <p:ext uri="{BB962C8B-B14F-4D97-AF65-F5344CB8AC3E}">
        <p14:creationId xmlns:p14="http://schemas.microsoft.com/office/powerpoint/2010/main" val="483944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a7caa67-d992-493c-a15f-b6b86b68acb2" xsi:nil="true"/>
    <lcf76f155ced4ddcb4097134ff3c332f xmlns="b821fe1c-b2bc-4d0c-96f6-8bd4c8f5e762">
      <Terms xmlns="http://schemas.microsoft.com/office/infopath/2007/PartnerControls"/>
    </lcf76f155ced4ddcb4097134ff3c332f>
    <text xmlns="b821fe1c-b2bc-4d0c-96f6-8bd4c8f5e762" xsi:nil="true"/>
    <Image xmlns="b821fe1c-b2bc-4d0c-96f6-8bd4c8f5e7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9921D05ACA2443B052F1004B3EDE0E" ma:contentTypeVersion="19" ma:contentTypeDescription="Create a new document." ma:contentTypeScope="" ma:versionID="805aeff88ebd9b3ad33e91ed0bac7f7a">
  <xsd:schema xmlns:xsd="http://www.w3.org/2001/XMLSchema" xmlns:xs="http://www.w3.org/2001/XMLSchema" xmlns:p="http://schemas.microsoft.com/office/2006/metadata/properties" xmlns:ns2="b821fe1c-b2bc-4d0c-96f6-8bd4c8f5e762" xmlns:ns3="9a7caa67-d992-493c-a15f-b6b86b68acb2" targetNamespace="http://schemas.microsoft.com/office/2006/metadata/properties" ma:root="true" ma:fieldsID="bda4a9b52cb629ba5307ba2434b792cf" ns2:_="" ns3:_="">
    <xsd:import namespace="b821fe1c-b2bc-4d0c-96f6-8bd4c8f5e762"/>
    <xsd:import namespace="9a7caa67-d992-493c-a15f-b6b86b68ac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text" minOccurs="0"/>
                <xsd:element ref="ns2:Imag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1fe1c-b2bc-4d0c-96f6-8bd4c8f5e7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a905f84-d46a-4096-b082-808fe4339f1c" ma:termSetId="09814cd3-568e-fe90-9814-8d621ff8fb84" ma:anchorId="fba54fb3-c3e1-fe81-a776-ca4b69148c4d" ma:open="true" ma:isKeyword="false">
      <xsd:complexType>
        <xsd:sequence>
          <xsd:element ref="pc:Terms" minOccurs="0" maxOccurs="1"/>
        </xsd:sequence>
      </xsd:complexType>
    </xsd:element>
    <xsd:element name="text" ma:index="24" nillable="true" ma:displayName="text" ma:format="Dropdown" ma:internalName="text">
      <xsd:simpleType>
        <xsd:restriction base="dms:Text">
          <xsd:maxLength value="255"/>
        </xsd:restriction>
      </xsd:simpleType>
    </xsd:element>
    <xsd:element name="Image" ma:index="25" nillable="true" ma:displayName="Image" ma:format="Thumbnail" ma:internalName="Image">
      <xsd:simpleType>
        <xsd:restriction base="dms:Unknow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7caa67-d992-493c-a15f-b6b86b68acb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451e214-2d0c-4c46-939d-8ab746363be4}" ma:internalName="TaxCatchAll" ma:showField="CatchAllData" ma:web="9a7caa67-d992-493c-a15f-b6b86b68ac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436094-99E9-4225-A5C3-E18F2D01658D}">
  <ds:schemaRefs>
    <ds:schemaRef ds:uri="http://schemas.microsoft.com/sharepoint/v3/contenttype/forms"/>
  </ds:schemaRefs>
</ds:datastoreItem>
</file>

<file path=customXml/itemProps2.xml><?xml version="1.0" encoding="utf-8"?>
<ds:datastoreItem xmlns:ds="http://schemas.openxmlformats.org/officeDocument/2006/customXml" ds:itemID="{F11C2ADC-4ADE-4147-B166-1EDC82260458}">
  <ds:schemaRefs>
    <ds:schemaRef ds:uri="http://schemas.microsoft.com/office/2006/metadata/properties"/>
    <ds:schemaRef ds:uri="http://schemas.microsoft.com/office/infopath/2007/PartnerControls"/>
    <ds:schemaRef ds:uri="9a7caa67-d992-493c-a15f-b6b86b68acb2"/>
    <ds:schemaRef ds:uri="b821fe1c-b2bc-4d0c-96f6-8bd4c8f5e762"/>
  </ds:schemaRefs>
</ds:datastoreItem>
</file>

<file path=customXml/itemProps3.xml><?xml version="1.0" encoding="utf-8"?>
<ds:datastoreItem xmlns:ds="http://schemas.openxmlformats.org/officeDocument/2006/customXml" ds:itemID="{21D823D8-6735-4DBE-92D6-9EA41F743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21fe1c-b2bc-4d0c-96f6-8bd4c8f5e762"/>
    <ds:schemaRef ds:uri="9a7caa67-d992-493c-a15f-b6b86b68ac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460</TotalTime>
  <Words>913</Words>
  <Application>Microsoft Office PowerPoint</Application>
  <PresentationFormat>Widescreen</PresentationFormat>
  <Paragraphs>70</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SAC Debate: National Menorah </vt:lpstr>
      <vt:lpstr>Warm Up </vt:lpstr>
      <vt:lpstr>Today’s Agenda </vt:lpstr>
      <vt:lpstr>Background Knowledge </vt:lpstr>
      <vt:lpstr>Background Knowledge </vt:lpstr>
      <vt:lpstr>STRUCTURED ACADEMIC CONTROVERSY:  Should the United States have a National Menorah?</vt:lpstr>
      <vt:lpstr>PowerPoint Presentation</vt:lpstr>
      <vt:lpstr>PowerPoint Presentation</vt:lpstr>
      <vt:lpstr>PowerPoint Presentation</vt:lpstr>
      <vt:lpstr>Closing – What do you think?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Debate: National Menorah </dc:title>
  <dc:creator>Anna Barr</dc:creator>
  <cp:lastModifiedBy>Anna Barr</cp:lastModifiedBy>
  <cp:revision>2</cp:revision>
  <dcterms:created xsi:type="dcterms:W3CDTF">2023-11-13T14:13:36Z</dcterms:created>
  <dcterms:modified xsi:type="dcterms:W3CDTF">2023-12-04T18:51:50Z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0x010100039921D05ACA2443B052F1004B3EDE0E</vt:lpwstr>
  </property>
  <property fmtid="{D5CDD505-2E9C-101B-9397-08002B2CF9AE}" pid="3" name="MediaServiceImageTags">
    <vt:lpwstr/>
  </property>
</Properties>
</file>