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8" r:id="rId7"/>
    <p:sldId id="258" r:id="rId8"/>
    <p:sldId id="259" r:id="rId9"/>
    <p:sldId id="269" r:id="rId10"/>
    <p:sldId id="271" r:id="rId11"/>
    <p:sldId id="272" r:id="rId12"/>
    <p:sldId id="260" r:id="rId13"/>
    <p:sldId id="273" r:id="rId14"/>
    <p:sldId id="274" r:id="rId15"/>
    <p:sldId id="275" r:id="rId16"/>
    <p:sldId id="276" r:id="rId17"/>
    <p:sldId id="277" r:id="rId18"/>
    <p:sldId id="278"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F3D"/>
    <a:srgbClr val="992F21"/>
    <a:srgbClr val="59602A"/>
    <a:srgbClr val="595F2E"/>
    <a:srgbClr val="E0DCD0"/>
    <a:srgbClr val="FFFDFA"/>
    <a:srgbClr val="283851"/>
    <a:srgbClr val="E7E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1B76B-E8CC-4240-B41F-E60E5D271568}" v="30" dt="2023-11-27T18:47:00.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0534" autoAdjust="0"/>
  </p:normalViewPr>
  <p:slideViewPr>
    <p:cSldViewPr snapToGrid="0">
      <p:cViewPr varScale="1">
        <p:scale>
          <a:sx n="71" d="100"/>
          <a:sy n="71" d="100"/>
        </p:scale>
        <p:origin x="6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BCA2E-CA5C-423B-AEC1-56D606830529}"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74C2-0A8E-4AB3-8B4B-E50ECF09D7A1}" type="slidenum">
              <a:rPr lang="en-US" smtClean="0"/>
              <a:t>‹#›</a:t>
            </a:fld>
            <a:endParaRPr lang="en-US"/>
          </a:p>
        </p:txBody>
      </p:sp>
    </p:spTree>
    <p:extLst>
      <p:ext uri="{BB962C8B-B14F-4D97-AF65-F5344CB8AC3E}">
        <p14:creationId xmlns:p14="http://schemas.microsoft.com/office/powerpoint/2010/main" val="77080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Lloyd Wolf (1995). Courtesy of the Capital Jewish Museum collection</a:t>
            </a:r>
          </a:p>
        </p:txBody>
      </p:sp>
      <p:sp>
        <p:nvSpPr>
          <p:cNvPr id="4" name="Slide Number Placeholder 3"/>
          <p:cNvSpPr>
            <a:spLocks noGrp="1"/>
          </p:cNvSpPr>
          <p:nvPr>
            <p:ph type="sldNum" sz="quarter" idx="5"/>
          </p:nvPr>
        </p:nvSpPr>
        <p:spPr/>
        <p:txBody>
          <a:bodyPr/>
          <a:lstStyle/>
          <a:p>
            <a:fld id="{73DF74C2-0A8E-4AB3-8B4B-E50ECF09D7A1}" type="slidenum">
              <a:rPr lang="en-US" smtClean="0"/>
              <a:t>2</a:t>
            </a:fld>
            <a:endParaRPr lang="en-US"/>
          </a:p>
        </p:txBody>
      </p:sp>
    </p:spTree>
    <p:extLst>
      <p:ext uri="{BB962C8B-B14F-4D97-AF65-F5344CB8AC3E}">
        <p14:creationId xmlns:p14="http://schemas.microsoft.com/office/powerpoint/2010/main" val="308352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Photo courtesy of the Capital Jewish Museum </a:t>
            </a:r>
          </a:p>
        </p:txBody>
      </p:sp>
      <p:sp>
        <p:nvSpPr>
          <p:cNvPr id="4" name="Slide Number Placeholder 3"/>
          <p:cNvSpPr>
            <a:spLocks noGrp="1"/>
          </p:cNvSpPr>
          <p:nvPr>
            <p:ph type="sldNum" sz="quarter" idx="5"/>
          </p:nvPr>
        </p:nvSpPr>
        <p:spPr/>
        <p:txBody>
          <a:bodyPr/>
          <a:lstStyle/>
          <a:p>
            <a:fld id="{73DF74C2-0A8E-4AB3-8B4B-E50ECF09D7A1}" type="slidenum">
              <a:rPr lang="en-US" smtClean="0"/>
              <a:t>11</a:t>
            </a:fld>
            <a:endParaRPr lang="en-US"/>
          </a:p>
        </p:txBody>
      </p:sp>
    </p:spTree>
    <p:extLst>
      <p:ext uri="{BB962C8B-B14F-4D97-AF65-F5344CB8AC3E}">
        <p14:creationId xmlns:p14="http://schemas.microsoft.com/office/powerpoint/2010/main" val="294982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https://prologue.blogs.archives.gov/2013/12/04/from-the-presidential-libraries-hanukkah-at-the-white-house/</a:t>
            </a:r>
          </a:p>
        </p:txBody>
      </p:sp>
      <p:sp>
        <p:nvSpPr>
          <p:cNvPr id="4" name="Slide Number Placeholder 3"/>
          <p:cNvSpPr>
            <a:spLocks noGrp="1"/>
          </p:cNvSpPr>
          <p:nvPr>
            <p:ph type="sldNum" sz="quarter" idx="5"/>
          </p:nvPr>
        </p:nvSpPr>
        <p:spPr/>
        <p:txBody>
          <a:bodyPr/>
          <a:lstStyle/>
          <a:p>
            <a:fld id="{73DF74C2-0A8E-4AB3-8B4B-E50ECF09D7A1}" type="slidenum">
              <a:rPr lang="en-US" smtClean="0"/>
              <a:t>12</a:t>
            </a:fld>
            <a:endParaRPr lang="en-US"/>
          </a:p>
        </p:txBody>
      </p:sp>
    </p:spTree>
    <p:extLst>
      <p:ext uri="{BB962C8B-B14F-4D97-AF65-F5344CB8AC3E}">
        <p14:creationId xmlns:p14="http://schemas.microsoft.com/office/powerpoint/2010/main" val="197926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22e7783a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22e7783a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37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F74C2-0A8E-4AB3-8B4B-E50ECF09D7A1}" type="slidenum">
              <a:rPr lang="en-US" smtClean="0"/>
              <a:t>14</a:t>
            </a:fld>
            <a:endParaRPr lang="en-US"/>
          </a:p>
        </p:txBody>
      </p:sp>
    </p:spTree>
    <p:extLst>
      <p:ext uri="{BB962C8B-B14F-4D97-AF65-F5344CB8AC3E}">
        <p14:creationId xmlns:p14="http://schemas.microsoft.com/office/powerpoint/2010/main" val="369365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F74C2-0A8E-4AB3-8B4B-E50ECF09D7A1}" type="slidenum">
              <a:rPr lang="en-US" smtClean="0"/>
              <a:t>15</a:t>
            </a:fld>
            <a:endParaRPr lang="en-US"/>
          </a:p>
        </p:txBody>
      </p:sp>
    </p:spTree>
    <p:extLst>
      <p:ext uri="{BB962C8B-B14F-4D97-AF65-F5344CB8AC3E}">
        <p14:creationId xmlns:p14="http://schemas.microsoft.com/office/powerpoint/2010/main" val="335480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22e7783a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22e7783a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Lloyd Wolf. Courtesy of the Capital Jewish Museum collection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502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Lloyd Wolf (1995). Courtesy of the Capital Jewish Museum collection</a:t>
            </a:r>
          </a:p>
        </p:txBody>
      </p:sp>
      <p:sp>
        <p:nvSpPr>
          <p:cNvPr id="4" name="Slide Number Placeholder 3"/>
          <p:cNvSpPr>
            <a:spLocks noGrp="1"/>
          </p:cNvSpPr>
          <p:nvPr>
            <p:ph type="sldNum" sz="quarter" idx="5"/>
          </p:nvPr>
        </p:nvSpPr>
        <p:spPr/>
        <p:txBody>
          <a:bodyPr/>
          <a:lstStyle/>
          <a:p>
            <a:fld id="{73DF74C2-0A8E-4AB3-8B4B-E50ECF09D7A1}" type="slidenum">
              <a:rPr lang="en-US" smtClean="0"/>
              <a:t>3</a:t>
            </a:fld>
            <a:endParaRPr lang="en-US"/>
          </a:p>
        </p:txBody>
      </p:sp>
    </p:spTree>
    <p:extLst>
      <p:ext uri="{BB962C8B-B14F-4D97-AF65-F5344CB8AC3E}">
        <p14:creationId xmlns:p14="http://schemas.microsoft.com/office/powerpoint/2010/main" val="120990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https://www.jta.org/archive/carter-dedicates-menorah-in-historic-chanukah-ceremony </a:t>
            </a:r>
          </a:p>
        </p:txBody>
      </p:sp>
      <p:sp>
        <p:nvSpPr>
          <p:cNvPr id="4" name="Slide Number Placeholder 3"/>
          <p:cNvSpPr>
            <a:spLocks noGrp="1"/>
          </p:cNvSpPr>
          <p:nvPr>
            <p:ph type="sldNum" sz="quarter" idx="5"/>
          </p:nvPr>
        </p:nvSpPr>
        <p:spPr/>
        <p:txBody>
          <a:bodyPr/>
          <a:lstStyle/>
          <a:p>
            <a:fld id="{73DF74C2-0A8E-4AB3-8B4B-E50ECF09D7A1}" type="slidenum">
              <a:rPr lang="en-US" smtClean="0"/>
              <a:t>4</a:t>
            </a:fld>
            <a:endParaRPr lang="en-US"/>
          </a:p>
        </p:txBody>
      </p:sp>
    </p:spTree>
    <p:extLst>
      <p:ext uri="{BB962C8B-B14F-4D97-AF65-F5344CB8AC3E}">
        <p14:creationId xmlns:p14="http://schemas.microsoft.com/office/powerpoint/2010/main" val="397928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F74C2-0A8E-4AB3-8B4B-E50ECF09D7A1}" type="slidenum">
              <a:rPr lang="en-US" smtClean="0"/>
              <a:t>5</a:t>
            </a:fld>
            <a:endParaRPr lang="en-US"/>
          </a:p>
        </p:txBody>
      </p:sp>
    </p:spTree>
    <p:extLst>
      <p:ext uri="{BB962C8B-B14F-4D97-AF65-F5344CB8AC3E}">
        <p14:creationId xmlns:p14="http://schemas.microsoft.com/office/powerpoint/2010/main" val="413231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DF74C2-0A8E-4AB3-8B4B-E50ECF09D7A1}" type="slidenum">
              <a:rPr lang="en-US" smtClean="0"/>
              <a:t>6</a:t>
            </a:fld>
            <a:endParaRPr lang="en-US"/>
          </a:p>
        </p:txBody>
      </p:sp>
    </p:spTree>
    <p:extLst>
      <p:ext uri="{BB962C8B-B14F-4D97-AF65-F5344CB8AC3E}">
        <p14:creationId xmlns:p14="http://schemas.microsoft.com/office/powerpoint/2010/main" val="396600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DF74C2-0A8E-4AB3-8B4B-E50ECF09D7A1}" type="slidenum">
              <a:rPr lang="en-US" smtClean="0"/>
              <a:t>7</a:t>
            </a:fld>
            <a:endParaRPr lang="en-US"/>
          </a:p>
        </p:txBody>
      </p:sp>
    </p:spTree>
    <p:extLst>
      <p:ext uri="{BB962C8B-B14F-4D97-AF65-F5344CB8AC3E}">
        <p14:creationId xmlns:p14="http://schemas.microsoft.com/office/powerpoint/2010/main" val="420763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Photo taken by Lloyd Wolf, courtesy of Capital Jewish Museum collection </a:t>
            </a:r>
          </a:p>
        </p:txBody>
      </p:sp>
      <p:sp>
        <p:nvSpPr>
          <p:cNvPr id="4" name="Slide Number Placeholder 3"/>
          <p:cNvSpPr>
            <a:spLocks noGrp="1"/>
          </p:cNvSpPr>
          <p:nvPr>
            <p:ph type="sldNum" sz="quarter" idx="5"/>
          </p:nvPr>
        </p:nvSpPr>
        <p:spPr/>
        <p:txBody>
          <a:bodyPr/>
          <a:lstStyle/>
          <a:p>
            <a:fld id="{73DF74C2-0A8E-4AB3-8B4B-E50ECF09D7A1}" type="slidenum">
              <a:rPr lang="en-US" smtClean="0"/>
              <a:t>8</a:t>
            </a:fld>
            <a:endParaRPr lang="en-US"/>
          </a:p>
        </p:txBody>
      </p:sp>
    </p:spTree>
    <p:extLst>
      <p:ext uri="{BB962C8B-B14F-4D97-AF65-F5344CB8AC3E}">
        <p14:creationId xmlns:p14="http://schemas.microsoft.com/office/powerpoint/2010/main" val="150755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22e7783a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22e7783a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DF74C2-0A8E-4AB3-8B4B-E50ECF09D7A1}" type="slidenum">
              <a:rPr lang="en-US" smtClean="0"/>
              <a:t>10</a:t>
            </a:fld>
            <a:endParaRPr lang="en-US"/>
          </a:p>
        </p:txBody>
      </p:sp>
    </p:spTree>
    <p:extLst>
      <p:ext uri="{BB962C8B-B14F-4D97-AF65-F5344CB8AC3E}">
        <p14:creationId xmlns:p14="http://schemas.microsoft.com/office/powerpoint/2010/main" val="370822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B733-FFD4-5C39-6B03-838B52935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B2F11-E9E8-B9AD-22F0-E5A24EAD9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3F004-7284-950C-8B7A-62D628E6666B}"/>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C56979BD-7BE3-3CE8-C93D-053F055A9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2A32-C662-4D6B-5134-B960B29CCB05}"/>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190759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890B-EF68-339B-A4D1-C42A2A4DD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B342D-AD51-9C44-B2FE-B2E635B1AD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F2F21-C25E-C7FD-8E00-5F617128F94B}"/>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3A66B5E8-A3E0-EB6E-8A00-CF0E1069A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481A-6687-1719-2BC2-406D0785727E}"/>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78645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3DB7A-75F3-31EA-5399-A35411034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4253E-335C-E884-3DDB-67D47B8FC0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B02F0-C603-B2CB-2A3A-B2EEFDCE7980}"/>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DE27B46A-ABCE-AADE-F9A4-BDABC925A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2891C-68CB-EA1E-83F6-7AC4AAFF76E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146003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855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5B0F-F8CE-27B6-3B0D-44A10D2E1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1F08A-4C91-A13B-5DF1-79F19FA12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C5AF5-A22B-76CB-B2B2-BAD4145ABB9C}"/>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B3162707-4905-D133-14A9-B35EB355A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3CE31-0F5E-956D-9448-DB65C4A0492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411510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D54-8AD8-955F-1C87-C1D0FF7DD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51D80-F8B5-A7AC-264D-B5F6F16BB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606BB-71D3-0376-34F3-078CCA91589C}"/>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09A4C9F8-1AA6-3B12-A7AD-9DE3CB112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382AC-BB42-33B5-1830-F5442F25A9D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351192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D793-8FAF-55E7-B926-BF6F3BB6E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BCB2F-7B7B-AB04-3009-540F8DF55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C7654-3144-CFDA-1211-B69BE79146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B13146-BAA5-DE80-7F11-B95F79DF0262}"/>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6" name="Footer Placeholder 5">
            <a:extLst>
              <a:ext uri="{FF2B5EF4-FFF2-40B4-BE49-F238E27FC236}">
                <a16:creationId xmlns:a16="http://schemas.microsoft.com/office/drawing/2014/main" id="{B0ABB401-386A-7FA0-BA19-B67CE009C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1E11A-D63B-4D14-EF5F-50E858E8155E}"/>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83419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6649-3B71-BA0C-A462-69388EAA4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0E1A4-06F1-C0CA-FEDF-316FBFB89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E90E7-32FF-2CE9-B9B8-48E5DCBC9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ED6D3E-75F1-F6B7-F3CC-12D78D92C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6D1EAE-5781-8C7A-C873-E24D12594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A8A51C-FDB4-BF45-9A66-66078E56B8A3}"/>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8" name="Footer Placeholder 7">
            <a:extLst>
              <a:ext uri="{FF2B5EF4-FFF2-40B4-BE49-F238E27FC236}">
                <a16:creationId xmlns:a16="http://schemas.microsoft.com/office/drawing/2014/main" id="{EBAD46F8-9C20-0CAD-2D94-C9787ADB36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3A5FC8-2456-F4DC-5070-1B1635EFC3C9}"/>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8750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F2ED-09E0-72B3-6B8B-77D04D829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05C13-8542-2933-41F5-3818F38D6A22}"/>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4" name="Footer Placeholder 3">
            <a:extLst>
              <a:ext uri="{FF2B5EF4-FFF2-40B4-BE49-F238E27FC236}">
                <a16:creationId xmlns:a16="http://schemas.microsoft.com/office/drawing/2014/main" id="{21347280-F355-7E0A-1246-7D266C60C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C1456-9BA4-3AC0-F1B6-19289FF07BB9}"/>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22098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F6B16-FEDD-1E88-7239-D1EB24084BA6}"/>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3" name="Footer Placeholder 2">
            <a:extLst>
              <a:ext uri="{FF2B5EF4-FFF2-40B4-BE49-F238E27FC236}">
                <a16:creationId xmlns:a16="http://schemas.microsoft.com/office/drawing/2014/main" id="{082138A3-F75B-85F3-731C-FB2F21FB3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C12D7-1103-F660-8C86-48997138290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5860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BC5C-0B8F-F2D7-AD9A-FD4462CAD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AF906-B787-6D3B-6E93-3A92E8C9B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E2ABCD-2F22-EE14-4F01-1494108F4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DBD82-381F-945A-E3C6-E01B95E09E48}"/>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6" name="Footer Placeholder 5">
            <a:extLst>
              <a:ext uri="{FF2B5EF4-FFF2-40B4-BE49-F238E27FC236}">
                <a16:creationId xmlns:a16="http://schemas.microsoft.com/office/drawing/2014/main" id="{823DF284-70A5-8231-AAEF-36FE5151F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0717-7513-501E-EFC0-702375CDD671}"/>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8944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F672-E124-0D1D-D0AC-A5E60729C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B3514-29E5-4823-05AA-7EC5E88B7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0CBC6E-3A2F-DCD2-2873-11EA7837F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1AB71-58C4-5D6D-86AD-166BAB413EF4}"/>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6" name="Footer Placeholder 5">
            <a:extLst>
              <a:ext uri="{FF2B5EF4-FFF2-40B4-BE49-F238E27FC236}">
                <a16:creationId xmlns:a16="http://schemas.microsoft.com/office/drawing/2014/main" id="{FDDEBFD5-CFD8-3A0F-BAC3-9C9B41238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62263-0899-C094-1F1F-E8C6E4548CA5}"/>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156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03D7F-4250-06AE-F140-EA6BEB439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EB632-6E39-A308-357F-2201C5A3C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B9FC5-2C64-BF20-D90F-59A42416B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8E447EBA-31BA-E1DE-2E16-DAF5CB8A3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BFC64-E944-64D4-82A5-C43621488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E1C00-AD84-44E1-A912-9B8452A98C8A}" type="slidenum">
              <a:rPr lang="en-US" smtClean="0"/>
              <a:t>‹#›</a:t>
            </a:fld>
            <a:endParaRPr lang="en-US"/>
          </a:p>
        </p:txBody>
      </p:sp>
    </p:spTree>
    <p:extLst>
      <p:ext uri="{BB962C8B-B14F-4D97-AF65-F5344CB8AC3E}">
        <p14:creationId xmlns:p14="http://schemas.microsoft.com/office/powerpoint/2010/main" val="223911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A7BD-E023-57AB-BC8A-3085082700AF}"/>
              </a:ext>
            </a:extLst>
          </p:cNvPr>
          <p:cNvSpPr>
            <a:spLocks noGrp="1"/>
          </p:cNvSpPr>
          <p:nvPr>
            <p:ph type="ctrTitle"/>
          </p:nvPr>
        </p:nvSpPr>
        <p:spPr/>
        <p:txBody>
          <a:bodyPr/>
          <a:lstStyle/>
          <a:p>
            <a:r>
              <a:rPr lang="en-US" dirty="0"/>
              <a:t>Spread the Light</a:t>
            </a:r>
          </a:p>
        </p:txBody>
      </p:sp>
      <p:sp>
        <p:nvSpPr>
          <p:cNvPr id="3" name="Subtitle 2">
            <a:extLst>
              <a:ext uri="{FF2B5EF4-FFF2-40B4-BE49-F238E27FC236}">
                <a16:creationId xmlns:a16="http://schemas.microsoft.com/office/drawing/2014/main" id="{058E722B-3B01-636E-195B-F4D5263154BE}"/>
              </a:ext>
            </a:extLst>
          </p:cNvPr>
          <p:cNvSpPr>
            <a:spLocks noGrp="1"/>
          </p:cNvSpPr>
          <p:nvPr>
            <p:ph type="subTitle" idx="1"/>
          </p:nvPr>
        </p:nvSpPr>
        <p:spPr/>
        <p:txBody>
          <a:bodyPr/>
          <a:lstStyle/>
          <a:p>
            <a:r>
              <a:rPr lang="en-US" dirty="0"/>
              <a:t>Elementary Learners </a:t>
            </a:r>
          </a:p>
          <a:p>
            <a:r>
              <a:rPr lang="en-US" dirty="0"/>
              <a:t>Winter 2023 </a:t>
            </a:r>
          </a:p>
          <a:p>
            <a:endParaRPr lang="en-US" dirty="0"/>
          </a:p>
        </p:txBody>
      </p:sp>
      <p:sp>
        <p:nvSpPr>
          <p:cNvPr id="5" name="TextBox 4">
            <a:extLst>
              <a:ext uri="{FF2B5EF4-FFF2-40B4-BE49-F238E27FC236}">
                <a16:creationId xmlns:a16="http://schemas.microsoft.com/office/drawing/2014/main" id="{C41C94CB-B39D-57A4-11FB-5F5BDCE18B6D}"/>
              </a:ext>
            </a:extLst>
          </p:cNvPr>
          <p:cNvSpPr txBox="1"/>
          <p:nvPr/>
        </p:nvSpPr>
        <p:spPr>
          <a:xfrm>
            <a:off x="3048000" y="3248344"/>
            <a:ext cx="6096000" cy="369332"/>
          </a:xfrm>
          <a:prstGeom prst="rect">
            <a:avLst/>
          </a:prstGeom>
          <a:noFill/>
        </p:spPr>
        <p:txBody>
          <a:bodyPr wrap="square">
            <a:spAutoFit/>
          </a:bodyPr>
          <a:lstStyle/>
          <a:p>
            <a:r>
              <a:rPr lang="en-US" b="0" dirty="0">
                <a:effectLst/>
              </a:rPr>
              <a:t> </a:t>
            </a:r>
            <a:endParaRPr lang="en-US" dirty="0"/>
          </a:p>
        </p:txBody>
      </p:sp>
      <p:pic>
        <p:nvPicPr>
          <p:cNvPr id="7" name="Picture 6" descr="A blue text on a white background&#10;&#10;Description automatically generated">
            <a:extLst>
              <a:ext uri="{FF2B5EF4-FFF2-40B4-BE49-F238E27FC236}">
                <a16:creationId xmlns:a16="http://schemas.microsoft.com/office/drawing/2014/main" id="{4A1F6716-DF70-5607-31DB-D5132D23A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740" y="4429919"/>
            <a:ext cx="1566276" cy="2287588"/>
          </a:xfrm>
          <a:prstGeom prst="rect">
            <a:avLst/>
          </a:prstGeom>
        </p:spPr>
      </p:pic>
      <p:pic>
        <p:nvPicPr>
          <p:cNvPr id="8" name="Picture 7">
            <a:extLst>
              <a:ext uri="{FF2B5EF4-FFF2-40B4-BE49-F238E27FC236}">
                <a16:creationId xmlns:a16="http://schemas.microsoft.com/office/drawing/2014/main" id="{75FF129C-24AF-2744-5FD0-63E2A9A3F8AD}"/>
              </a:ext>
            </a:extLst>
          </p:cNvPr>
          <p:cNvPicPr>
            <a:picLocks noChangeAspect="1"/>
          </p:cNvPicPr>
          <p:nvPr/>
        </p:nvPicPr>
        <p:blipFill>
          <a:blip r:embed="rId3"/>
          <a:stretch>
            <a:fillRect/>
          </a:stretch>
        </p:blipFill>
        <p:spPr>
          <a:xfrm>
            <a:off x="0" y="-23"/>
            <a:ext cx="12161520" cy="476545"/>
          </a:xfrm>
          <a:prstGeom prst="rect">
            <a:avLst/>
          </a:prstGeom>
        </p:spPr>
      </p:pic>
    </p:spTree>
    <p:extLst>
      <p:ext uri="{BB962C8B-B14F-4D97-AF65-F5344CB8AC3E}">
        <p14:creationId xmlns:p14="http://schemas.microsoft.com/office/powerpoint/2010/main" val="22850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For Example…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838199" y="1825625"/>
            <a:ext cx="5706979" cy="4351338"/>
          </a:xfrm>
        </p:spPr>
        <p:txBody>
          <a:bodyPr>
            <a:normAutofit fontScale="85000" lnSpcReduction="20000"/>
          </a:bodyPr>
          <a:lstStyle/>
          <a:p>
            <a:r>
              <a:rPr lang="en-US" dirty="0"/>
              <a:t>In 1979, President Carter lit the first National Menorah across the street from the White House to celebrate Hanukkah. In the image to the right, you can see that the candles are protected from the wind inside the plexiglass box. Do you think it would be easy to light a candle inside of the box? Why?  </a:t>
            </a:r>
          </a:p>
          <a:p>
            <a:r>
              <a:rPr lang="en-US" dirty="0"/>
              <a:t>It wasn’t easy! The matches were too short to light the candles, so a Secret Service Agent was sent to find longer matches. A nearby store, owned by a Jewish family, happened to have a specialty matchboxes with 8- inch matches. </a:t>
            </a:r>
          </a:p>
        </p:txBody>
      </p:sp>
      <p:pic>
        <p:nvPicPr>
          <p:cNvPr id="4" name="Picture 3">
            <a:extLst>
              <a:ext uri="{FF2B5EF4-FFF2-40B4-BE49-F238E27FC236}">
                <a16:creationId xmlns:a16="http://schemas.microsoft.com/office/drawing/2014/main" id="{7FF130D1-1188-BA35-AF86-F23914587C9E}"/>
              </a:ext>
            </a:extLst>
          </p:cNvPr>
          <p:cNvPicPr>
            <a:picLocks noChangeAspect="1"/>
          </p:cNvPicPr>
          <p:nvPr/>
        </p:nvPicPr>
        <p:blipFill>
          <a:blip r:embed="rId4"/>
          <a:stretch>
            <a:fillRect/>
          </a:stretch>
        </p:blipFill>
        <p:spPr>
          <a:xfrm>
            <a:off x="7532078" y="587080"/>
            <a:ext cx="4032738" cy="6101191"/>
          </a:xfrm>
          <a:prstGeom prst="rect">
            <a:avLst/>
          </a:prstGeom>
        </p:spPr>
      </p:pic>
    </p:spTree>
    <p:extLst>
      <p:ext uri="{BB962C8B-B14F-4D97-AF65-F5344CB8AC3E}">
        <p14:creationId xmlns:p14="http://schemas.microsoft.com/office/powerpoint/2010/main" val="44621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For Example…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838199" y="1825625"/>
            <a:ext cx="10515599" cy="4351338"/>
          </a:xfrm>
        </p:spPr>
        <p:txBody>
          <a:bodyPr>
            <a:normAutofit/>
          </a:bodyPr>
          <a:lstStyle/>
          <a:p>
            <a:r>
              <a:rPr lang="en-US" dirty="0"/>
              <a:t>The long matches were the perfect length to reach inside the box and light the candles. </a:t>
            </a:r>
          </a:p>
          <a:p>
            <a:r>
              <a:rPr lang="en-US" dirty="0"/>
              <a:t>President Carter signed the match box and gave it back to the store owners as a thank you. </a:t>
            </a:r>
          </a:p>
        </p:txBody>
      </p:sp>
      <p:pic>
        <p:nvPicPr>
          <p:cNvPr id="4" name="Picture 3">
            <a:extLst>
              <a:ext uri="{FF2B5EF4-FFF2-40B4-BE49-F238E27FC236}">
                <a16:creationId xmlns:a16="http://schemas.microsoft.com/office/drawing/2014/main" id="{EB5E79D9-1B8B-5A05-3360-702354BEFD23}"/>
              </a:ext>
            </a:extLst>
          </p:cNvPr>
          <p:cNvPicPr>
            <a:picLocks noChangeAspect="1"/>
          </p:cNvPicPr>
          <p:nvPr/>
        </p:nvPicPr>
        <p:blipFill rotWithShape="1">
          <a:blip r:embed="rId4"/>
          <a:srcRect t="21400" b="21301"/>
          <a:stretch/>
        </p:blipFill>
        <p:spPr>
          <a:xfrm>
            <a:off x="2557610" y="3625516"/>
            <a:ext cx="7076779" cy="2686384"/>
          </a:xfrm>
          <a:prstGeom prst="rect">
            <a:avLst/>
          </a:prstGeom>
        </p:spPr>
      </p:pic>
    </p:spTree>
    <p:extLst>
      <p:ext uri="{BB962C8B-B14F-4D97-AF65-F5344CB8AC3E}">
        <p14:creationId xmlns:p14="http://schemas.microsoft.com/office/powerpoint/2010/main" val="32944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How to be a Shamash: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838199" y="1825625"/>
            <a:ext cx="5257801" cy="4351338"/>
          </a:xfrm>
        </p:spPr>
        <p:txBody>
          <a:bodyPr>
            <a:normAutofit/>
          </a:bodyPr>
          <a:lstStyle/>
          <a:p>
            <a:r>
              <a:rPr lang="en-US" dirty="0"/>
              <a:t>The shop owners were a shamash when they shared their long matches – they helped President Carter share the light of Hanukkah.</a:t>
            </a:r>
          </a:p>
          <a:p>
            <a:r>
              <a:rPr lang="en-US" dirty="0"/>
              <a:t>President Carter was a shamash when he signed and gave the matchbox back to the shop owners with a thank you. </a:t>
            </a:r>
          </a:p>
        </p:txBody>
      </p:sp>
      <p:pic>
        <p:nvPicPr>
          <p:cNvPr id="5" name="Picture 4">
            <a:extLst>
              <a:ext uri="{FF2B5EF4-FFF2-40B4-BE49-F238E27FC236}">
                <a16:creationId xmlns:a16="http://schemas.microsoft.com/office/drawing/2014/main" id="{7FDFE0E0-C072-0F11-727E-A21386FB1D13}"/>
              </a:ext>
            </a:extLst>
          </p:cNvPr>
          <p:cNvPicPr>
            <a:picLocks noChangeAspect="1"/>
          </p:cNvPicPr>
          <p:nvPr/>
        </p:nvPicPr>
        <p:blipFill>
          <a:blip r:embed="rId4"/>
          <a:stretch>
            <a:fillRect/>
          </a:stretch>
        </p:blipFill>
        <p:spPr>
          <a:xfrm>
            <a:off x="7419223" y="959932"/>
            <a:ext cx="3746083" cy="5408783"/>
          </a:xfrm>
          <a:prstGeom prst="rect">
            <a:avLst/>
          </a:prstGeom>
        </p:spPr>
      </p:pic>
    </p:spTree>
    <p:extLst>
      <p:ext uri="{BB962C8B-B14F-4D97-AF65-F5344CB8AC3E}">
        <p14:creationId xmlns:p14="http://schemas.microsoft.com/office/powerpoint/2010/main" val="219806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6" name="Title 5">
            <a:extLst>
              <a:ext uri="{FF2B5EF4-FFF2-40B4-BE49-F238E27FC236}">
                <a16:creationId xmlns:a16="http://schemas.microsoft.com/office/drawing/2014/main" id="{13844648-966B-9D5F-F742-09C283DE167E}"/>
              </a:ext>
            </a:extLst>
          </p:cNvPr>
          <p:cNvSpPr>
            <a:spLocks noGrp="1"/>
          </p:cNvSpPr>
          <p:nvPr>
            <p:ph type="title"/>
          </p:nvPr>
        </p:nvSpPr>
        <p:spPr/>
        <p:txBody>
          <a:bodyPr>
            <a:normAutofit/>
          </a:bodyPr>
          <a:lstStyle/>
          <a:p>
            <a:r>
              <a:rPr lang="en-US"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Brainstorm: How can I be a </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shamash?</a:t>
            </a:r>
            <a:endParaRPr lang="en-US" sz="25800" dirty="0"/>
          </a:p>
        </p:txBody>
      </p:sp>
      <p:sp>
        <p:nvSpPr>
          <p:cNvPr id="7" name="Text Placeholder 6">
            <a:extLst>
              <a:ext uri="{FF2B5EF4-FFF2-40B4-BE49-F238E27FC236}">
                <a16:creationId xmlns:a16="http://schemas.microsoft.com/office/drawing/2014/main" id="{AD0E148D-D2B5-16CF-AB49-9362B3EE5367}"/>
              </a:ext>
            </a:extLst>
          </p:cNvPr>
          <p:cNvSpPr>
            <a:spLocks noGrp="1"/>
          </p:cNvSpPr>
          <p:nvPr>
            <p:ph type="body" idx="1"/>
          </p:nvPr>
        </p:nvSpPr>
        <p:spPr/>
        <p:txBody>
          <a:bodyPr>
            <a:normAutofit/>
          </a:bodyPr>
          <a:lstStyle/>
          <a:p>
            <a:r>
              <a:rPr lang="en-US" dirty="0"/>
              <a:t>What are ways that you share your light by helping others? </a:t>
            </a:r>
          </a:p>
        </p:txBody>
      </p:sp>
      <p:pic>
        <p:nvPicPr>
          <p:cNvPr id="8" name="Picture 7" descr="A close-up of a logo&#10;&#10;Description automatically generated">
            <a:extLst>
              <a:ext uri="{FF2B5EF4-FFF2-40B4-BE49-F238E27FC236}">
                <a16:creationId xmlns:a16="http://schemas.microsoft.com/office/drawing/2014/main" id="{B3472F38-663B-C1BA-4B07-0F2C71BCFC7A}"/>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07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Make Your Own Menorah to Spread the Light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838199" y="1825625"/>
            <a:ext cx="5257801" cy="4351338"/>
          </a:xfrm>
        </p:spPr>
        <p:txBody>
          <a:bodyPr>
            <a:normAutofit fontScale="85000" lnSpcReduction="10000"/>
          </a:bodyPr>
          <a:lstStyle/>
          <a:p>
            <a:pPr marL="514350" indent="-514350">
              <a:buAutoNum type="arabicParenR"/>
            </a:pPr>
            <a:r>
              <a:rPr lang="en-US" dirty="0"/>
              <a:t>Gather your materials and put a blank sheet of white paper in front of you. </a:t>
            </a:r>
          </a:p>
          <a:p>
            <a:pPr marL="514350" indent="-514350">
              <a:buAutoNum type="arabicParenR"/>
            </a:pPr>
            <a:r>
              <a:rPr lang="en-US" dirty="0"/>
              <a:t>Cut out a long strip of construction paper and glue or tape it along the bottom of your white paper. This is your Menorah. </a:t>
            </a:r>
          </a:p>
          <a:p>
            <a:pPr marL="514350" indent="-514350">
              <a:buAutoNum type="arabicParenR"/>
            </a:pPr>
            <a:r>
              <a:rPr lang="en-US" dirty="0"/>
              <a:t>Cut a medium strip of construction paper and tape or glue it in the middle of the Menorah, so it sticks up like a candle. This is the Shamash. </a:t>
            </a:r>
          </a:p>
          <a:p>
            <a:pPr marL="514350" indent="-514350">
              <a:buAutoNum type="arabicParenR"/>
            </a:pPr>
            <a:r>
              <a:rPr lang="en-US" dirty="0"/>
              <a:t>Put your name on the Shamash! You are the helper.  </a:t>
            </a:r>
          </a:p>
        </p:txBody>
      </p:sp>
      <p:sp>
        <p:nvSpPr>
          <p:cNvPr id="4" name="Rectangle 3">
            <a:extLst>
              <a:ext uri="{FF2B5EF4-FFF2-40B4-BE49-F238E27FC236}">
                <a16:creationId xmlns:a16="http://schemas.microsoft.com/office/drawing/2014/main" id="{5BF3088D-E4AE-5338-555B-D4EE8CC016B6}"/>
              </a:ext>
            </a:extLst>
          </p:cNvPr>
          <p:cNvSpPr/>
          <p:nvPr/>
        </p:nvSpPr>
        <p:spPr>
          <a:xfrm>
            <a:off x="6432884" y="2085473"/>
            <a:ext cx="5133474" cy="33528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98A890-3F48-733B-2F6C-BE7FBC5EE100}"/>
              </a:ext>
            </a:extLst>
          </p:cNvPr>
          <p:cNvSpPr/>
          <p:nvPr/>
        </p:nvSpPr>
        <p:spPr>
          <a:xfrm>
            <a:off x="6656295" y="4636168"/>
            <a:ext cx="4697506" cy="4735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138952-7DC8-E46E-CB77-11D42784F508}"/>
              </a:ext>
            </a:extLst>
          </p:cNvPr>
          <p:cNvSpPr/>
          <p:nvPr/>
        </p:nvSpPr>
        <p:spPr>
          <a:xfrm>
            <a:off x="8823157" y="2837099"/>
            <a:ext cx="352925" cy="17990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onfire with solid fill">
            <a:extLst>
              <a:ext uri="{FF2B5EF4-FFF2-40B4-BE49-F238E27FC236}">
                <a16:creationId xmlns:a16="http://schemas.microsoft.com/office/drawing/2014/main" id="{2F0A4DA3-F03C-1AAD-C070-6F30CACEC2C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514" t="1" r="27309" b="37699"/>
          <a:stretch/>
        </p:blipFill>
        <p:spPr>
          <a:xfrm>
            <a:off x="8823157" y="2226195"/>
            <a:ext cx="441159" cy="610904"/>
          </a:xfrm>
          <a:prstGeom prst="rect">
            <a:avLst/>
          </a:prstGeom>
        </p:spPr>
      </p:pic>
      <p:sp>
        <p:nvSpPr>
          <p:cNvPr id="11" name="TextBox 10">
            <a:extLst>
              <a:ext uri="{FF2B5EF4-FFF2-40B4-BE49-F238E27FC236}">
                <a16:creationId xmlns:a16="http://schemas.microsoft.com/office/drawing/2014/main" id="{26A7279A-AADA-E86F-DF28-029754213386}"/>
              </a:ext>
            </a:extLst>
          </p:cNvPr>
          <p:cNvSpPr txBox="1"/>
          <p:nvPr/>
        </p:nvSpPr>
        <p:spPr>
          <a:xfrm rot="16200000">
            <a:off x="8281378" y="3428115"/>
            <a:ext cx="1420075" cy="369332"/>
          </a:xfrm>
          <a:prstGeom prst="rect">
            <a:avLst/>
          </a:prstGeom>
          <a:noFill/>
        </p:spPr>
        <p:txBody>
          <a:bodyPr wrap="square" rtlCol="0">
            <a:spAutoFit/>
          </a:bodyPr>
          <a:lstStyle/>
          <a:p>
            <a:r>
              <a:rPr lang="en-US"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Jimmy</a:t>
            </a:r>
          </a:p>
        </p:txBody>
      </p:sp>
      <p:sp>
        <p:nvSpPr>
          <p:cNvPr id="23" name="TextBox 22">
            <a:extLst>
              <a:ext uri="{FF2B5EF4-FFF2-40B4-BE49-F238E27FC236}">
                <a16:creationId xmlns:a16="http://schemas.microsoft.com/office/drawing/2014/main" id="{05C3E3B4-40D9-15B2-0A8C-4D2E4BD2BF09}"/>
              </a:ext>
            </a:extLst>
          </p:cNvPr>
          <p:cNvSpPr txBox="1"/>
          <p:nvPr/>
        </p:nvSpPr>
        <p:spPr>
          <a:xfrm rot="16200000">
            <a:off x="3049121" y="3244334"/>
            <a:ext cx="6098240" cy="369332"/>
          </a:xfrm>
          <a:prstGeom prst="rect">
            <a:avLst/>
          </a:prstGeom>
          <a:noFill/>
        </p:spPr>
        <p:txBody>
          <a:bodyPr wrap="square">
            <a:spAutoFit/>
          </a:bodyPr>
          <a:lstStyle/>
          <a:p>
            <a:r>
              <a:rPr lang="en-US"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Jimmy</a:t>
            </a:r>
          </a:p>
        </p:txBody>
      </p:sp>
    </p:spTree>
    <p:extLst>
      <p:ext uri="{BB962C8B-B14F-4D97-AF65-F5344CB8AC3E}">
        <p14:creationId xmlns:p14="http://schemas.microsoft.com/office/powerpoint/2010/main" val="74186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Make Your Own Menorah to Spread the Light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838199" y="1825625"/>
            <a:ext cx="5257801" cy="4351338"/>
          </a:xfrm>
        </p:spPr>
        <p:txBody>
          <a:bodyPr>
            <a:normAutofit fontScale="92500" lnSpcReduction="10000"/>
          </a:bodyPr>
          <a:lstStyle/>
          <a:p>
            <a:pPr marL="0" indent="0">
              <a:buNone/>
            </a:pPr>
            <a:r>
              <a:rPr lang="en-US" dirty="0"/>
              <a:t>4) Cut 8 more candles out of the construction paper, shorter than the Shamash. </a:t>
            </a:r>
          </a:p>
          <a:p>
            <a:pPr marL="0" indent="0">
              <a:buNone/>
            </a:pPr>
            <a:endParaRPr lang="en-US" dirty="0"/>
          </a:p>
          <a:p>
            <a:pPr marL="0" indent="0">
              <a:buNone/>
            </a:pPr>
            <a:r>
              <a:rPr lang="en-US" dirty="0"/>
              <a:t>5) Write one way you can be a helper on each candle, and tape or glue them to either side of the Menorah. </a:t>
            </a:r>
          </a:p>
          <a:p>
            <a:pPr marL="0" indent="0">
              <a:buNone/>
            </a:pPr>
            <a:r>
              <a:rPr lang="en-US" i="1" dirty="0"/>
              <a:t>Hint: use the class brainstorm to help you think of ideas to fill your Menorah with ways you can spread the light. </a:t>
            </a:r>
          </a:p>
        </p:txBody>
      </p:sp>
      <p:sp>
        <p:nvSpPr>
          <p:cNvPr id="4" name="Rectangle 3">
            <a:extLst>
              <a:ext uri="{FF2B5EF4-FFF2-40B4-BE49-F238E27FC236}">
                <a16:creationId xmlns:a16="http://schemas.microsoft.com/office/drawing/2014/main" id="{5BF3088D-E4AE-5338-555B-D4EE8CC016B6}"/>
              </a:ext>
            </a:extLst>
          </p:cNvPr>
          <p:cNvSpPr/>
          <p:nvPr/>
        </p:nvSpPr>
        <p:spPr>
          <a:xfrm>
            <a:off x="6432884" y="2085473"/>
            <a:ext cx="5133474" cy="33528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98A890-3F48-733B-2F6C-BE7FBC5EE100}"/>
              </a:ext>
            </a:extLst>
          </p:cNvPr>
          <p:cNvSpPr/>
          <p:nvPr/>
        </p:nvSpPr>
        <p:spPr>
          <a:xfrm>
            <a:off x="6656295" y="4636168"/>
            <a:ext cx="4697506" cy="4735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138952-7DC8-E46E-CB77-11D42784F508}"/>
              </a:ext>
            </a:extLst>
          </p:cNvPr>
          <p:cNvSpPr/>
          <p:nvPr/>
        </p:nvSpPr>
        <p:spPr>
          <a:xfrm>
            <a:off x="8823157" y="2837099"/>
            <a:ext cx="352925" cy="17990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onfire with solid fill">
            <a:extLst>
              <a:ext uri="{FF2B5EF4-FFF2-40B4-BE49-F238E27FC236}">
                <a16:creationId xmlns:a16="http://schemas.microsoft.com/office/drawing/2014/main" id="{2F0A4DA3-F03C-1AAD-C070-6F30CACEC2C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514" t="1" r="27309" b="37699"/>
          <a:stretch/>
        </p:blipFill>
        <p:spPr>
          <a:xfrm>
            <a:off x="8823157" y="2226195"/>
            <a:ext cx="441159" cy="610904"/>
          </a:xfrm>
          <a:prstGeom prst="rect">
            <a:avLst/>
          </a:prstGeom>
        </p:spPr>
      </p:pic>
      <p:sp>
        <p:nvSpPr>
          <p:cNvPr id="11" name="TextBox 10">
            <a:extLst>
              <a:ext uri="{FF2B5EF4-FFF2-40B4-BE49-F238E27FC236}">
                <a16:creationId xmlns:a16="http://schemas.microsoft.com/office/drawing/2014/main" id="{26A7279A-AADA-E86F-DF28-029754213386}"/>
              </a:ext>
            </a:extLst>
          </p:cNvPr>
          <p:cNvSpPr txBox="1"/>
          <p:nvPr/>
        </p:nvSpPr>
        <p:spPr>
          <a:xfrm rot="16200000">
            <a:off x="8281378" y="3428115"/>
            <a:ext cx="1420075" cy="369332"/>
          </a:xfrm>
          <a:prstGeom prst="rect">
            <a:avLst/>
          </a:prstGeom>
          <a:noFill/>
        </p:spPr>
        <p:txBody>
          <a:bodyPr wrap="square" rtlCol="0">
            <a:spAutoFit/>
          </a:bodyPr>
          <a:lstStyle/>
          <a:p>
            <a:r>
              <a:rPr lang="en-US"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Jimmy</a:t>
            </a:r>
          </a:p>
        </p:txBody>
      </p:sp>
      <p:sp>
        <p:nvSpPr>
          <p:cNvPr id="13" name="Rectangle 12">
            <a:extLst>
              <a:ext uri="{FF2B5EF4-FFF2-40B4-BE49-F238E27FC236}">
                <a16:creationId xmlns:a16="http://schemas.microsoft.com/office/drawing/2014/main" id="{C56F7E6D-8F96-7A6E-1823-B250DD6103F3}"/>
              </a:ext>
            </a:extLst>
          </p:cNvPr>
          <p:cNvSpPr/>
          <p:nvPr/>
        </p:nvSpPr>
        <p:spPr>
          <a:xfrm>
            <a:off x="9307246"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5A201D61-B154-CBE8-BE0B-79897D6A8891}"/>
              </a:ext>
            </a:extLst>
          </p:cNvPr>
          <p:cNvSpPr/>
          <p:nvPr/>
        </p:nvSpPr>
        <p:spPr>
          <a:xfrm>
            <a:off x="9813047"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891BC010-C121-A2CB-4EBF-EFFD43C2C8EB}"/>
              </a:ext>
            </a:extLst>
          </p:cNvPr>
          <p:cNvSpPr/>
          <p:nvPr/>
        </p:nvSpPr>
        <p:spPr>
          <a:xfrm>
            <a:off x="10336777"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9E045F20-59A0-450D-45C2-FFF43342C66B}"/>
              </a:ext>
            </a:extLst>
          </p:cNvPr>
          <p:cNvSpPr/>
          <p:nvPr/>
        </p:nvSpPr>
        <p:spPr>
          <a:xfrm>
            <a:off x="10825470"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a:extLst>
              <a:ext uri="{FF2B5EF4-FFF2-40B4-BE49-F238E27FC236}">
                <a16:creationId xmlns:a16="http://schemas.microsoft.com/office/drawing/2014/main" id="{7E255DFC-5505-926C-6E5B-546F6C047F0B}"/>
              </a:ext>
            </a:extLst>
          </p:cNvPr>
          <p:cNvSpPr/>
          <p:nvPr/>
        </p:nvSpPr>
        <p:spPr>
          <a:xfrm>
            <a:off x="6820844"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2E7E40-ECA0-4C57-16B7-CE6C9936241B}"/>
              </a:ext>
            </a:extLst>
          </p:cNvPr>
          <p:cNvSpPr/>
          <p:nvPr/>
        </p:nvSpPr>
        <p:spPr>
          <a:xfrm>
            <a:off x="7326645"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49E749-0859-E529-7C4A-987B3344E5F6}"/>
              </a:ext>
            </a:extLst>
          </p:cNvPr>
          <p:cNvSpPr/>
          <p:nvPr/>
        </p:nvSpPr>
        <p:spPr>
          <a:xfrm>
            <a:off x="7850375"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ABA98A-D0A1-B67F-8476-309396C73EC5}"/>
              </a:ext>
            </a:extLst>
          </p:cNvPr>
          <p:cNvSpPr/>
          <p:nvPr/>
        </p:nvSpPr>
        <p:spPr>
          <a:xfrm>
            <a:off x="8339068" y="3210072"/>
            <a:ext cx="352925" cy="1420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5C3E3B4-40D9-15B2-0A8C-4D2E4BD2BF09}"/>
              </a:ext>
            </a:extLst>
          </p:cNvPr>
          <p:cNvSpPr txBox="1"/>
          <p:nvPr/>
        </p:nvSpPr>
        <p:spPr>
          <a:xfrm rot="16200000">
            <a:off x="3049121" y="3244334"/>
            <a:ext cx="6098240" cy="369332"/>
          </a:xfrm>
          <a:prstGeom prst="rect">
            <a:avLst/>
          </a:prstGeom>
          <a:noFill/>
        </p:spPr>
        <p:txBody>
          <a:bodyPr wrap="square">
            <a:spAutoFit/>
          </a:bodyPr>
          <a:lstStyle/>
          <a:p>
            <a:r>
              <a:rPr lang="en-US"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Jimmy</a:t>
            </a:r>
          </a:p>
        </p:txBody>
      </p:sp>
      <p:sp>
        <p:nvSpPr>
          <p:cNvPr id="25" name="TextBox 24">
            <a:extLst>
              <a:ext uri="{FF2B5EF4-FFF2-40B4-BE49-F238E27FC236}">
                <a16:creationId xmlns:a16="http://schemas.microsoft.com/office/drawing/2014/main" id="{1D1C8131-C337-76E5-FB36-E716D123B7D2}"/>
              </a:ext>
            </a:extLst>
          </p:cNvPr>
          <p:cNvSpPr txBox="1"/>
          <p:nvPr/>
        </p:nvSpPr>
        <p:spPr>
          <a:xfrm rot="16200000">
            <a:off x="6107616" y="3707768"/>
            <a:ext cx="1793049" cy="415498"/>
          </a:xfrm>
          <a:prstGeom prst="rect">
            <a:avLst/>
          </a:prstGeom>
          <a:noFill/>
        </p:spPr>
        <p:txBody>
          <a:bodyPr wrap="square">
            <a:spAutoFit/>
          </a:bodyPr>
          <a:lstStyle/>
          <a:p>
            <a:pPr algn="ctr"/>
            <a:r>
              <a:rPr lang="en-US" sz="1050"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Return a matchbook thankfully</a:t>
            </a:r>
          </a:p>
        </p:txBody>
      </p:sp>
    </p:spTree>
    <p:extLst>
      <p:ext uri="{BB962C8B-B14F-4D97-AF65-F5344CB8AC3E}">
        <p14:creationId xmlns:p14="http://schemas.microsoft.com/office/powerpoint/2010/main" val="397700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6" name="Title 5">
            <a:extLst>
              <a:ext uri="{FF2B5EF4-FFF2-40B4-BE49-F238E27FC236}">
                <a16:creationId xmlns:a16="http://schemas.microsoft.com/office/drawing/2014/main" id="{13844648-966B-9D5F-F742-09C283DE167E}"/>
              </a:ext>
            </a:extLst>
          </p:cNvPr>
          <p:cNvSpPr>
            <a:spLocks noGrp="1"/>
          </p:cNvSpPr>
          <p:nvPr>
            <p:ph type="title"/>
          </p:nvPr>
        </p:nvSpPr>
        <p:spPr>
          <a:xfrm>
            <a:off x="838200" y="768350"/>
            <a:ext cx="10515600" cy="1183342"/>
          </a:xfrm>
        </p:spPr>
        <p:txBody>
          <a:bodyPr>
            <a:normAutofit/>
          </a:bodyPr>
          <a:lstStyle/>
          <a:p>
            <a:r>
              <a:rPr lang="en-US"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You are all Helper Candles!</a:t>
            </a:r>
            <a:endParaRPr lang="en-US" sz="25800" dirty="0"/>
          </a:p>
        </p:txBody>
      </p:sp>
      <p:sp>
        <p:nvSpPr>
          <p:cNvPr id="7" name="Text Placeholder 6">
            <a:extLst>
              <a:ext uri="{FF2B5EF4-FFF2-40B4-BE49-F238E27FC236}">
                <a16:creationId xmlns:a16="http://schemas.microsoft.com/office/drawing/2014/main" id="{AD0E148D-D2B5-16CF-AB49-9362B3EE5367}"/>
              </a:ext>
            </a:extLst>
          </p:cNvPr>
          <p:cNvSpPr>
            <a:spLocks noGrp="1"/>
          </p:cNvSpPr>
          <p:nvPr>
            <p:ph type="body" idx="1"/>
          </p:nvPr>
        </p:nvSpPr>
        <p:spPr>
          <a:xfrm>
            <a:off x="831850" y="1951693"/>
            <a:ext cx="4412503" cy="4137958"/>
          </a:xfrm>
        </p:spPr>
        <p:txBody>
          <a:bodyPr>
            <a:normAutofit/>
          </a:bodyPr>
          <a:lstStyle/>
          <a:p>
            <a:r>
              <a:rPr lang="en-US" dirty="0"/>
              <a:t>Take a few minutes to look around the room at all the different Menorahs. Which ones are similar to yours? Who had different ideas? </a:t>
            </a:r>
          </a:p>
          <a:p>
            <a:br>
              <a:rPr lang="en-US" dirty="0"/>
            </a:br>
            <a:r>
              <a:rPr lang="en-US" dirty="0"/>
              <a:t>No matter who you are or how you are a Helper, continue to share your light all holiday season! </a:t>
            </a:r>
          </a:p>
        </p:txBody>
      </p:sp>
      <p:pic>
        <p:nvPicPr>
          <p:cNvPr id="8" name="Picture 7" descr="A close-up of a logo&#10;&#10;Description automatically generated">
            <a:extLst>
              <a:ext uri="{FF2B5EF4-FFF2-40B4-BE49-F238E27FC236}">
                <a16:creationId xmlns:a16="http://schemas.microsoft.com/office/drawing/2014/main" id="{B3472F38-663B-C1BA-4B07-0F2C71BCFC7A}"/>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A59DA583-3F5D-B142-8769-53B5D3C167F6}"/>
              </a:ext>
            </a:extLst>
          </p:cNvPr>
          <p:cNvPicPr>
            <a:picLocks noChangeAspect="1"/>
          </p:cNvPicPr>
          <p:nvPr/>
        </p:nvPicPr>
        <p:blipFill>
          <a:blip r:embed="rId4"/>
          <a:stretch>
            <a:fillRect/>
          </a:stretch>
        </p:blipFill>
        <p:spPr>
          <a:xfrm>
            <a:off x="5472952" y="1928411"/>
            <a:ext cx="6254891" cy="4161239"/>
          </a:xfrm>
          <a:prstGeom prst="rect">
            <a:avLst/>
          </a:prstGeom>
        </p:spPr>
      </p:pic>
    </p:spTree>
    <p:extLst>
      <p:ext uri="{BB962C8B-B14F-4D97-AF65-F5344CB8AC3E}">
        <p14:creationId xmlns:p14="http://schemas.microsoft.com/office/powerpoint/2010/main" val="352087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105-7232-2D6D-6E8B-B59672C860BF}"/>
              </a:ext>
            </a:extLst>
          </p:cNvPr>
          <p:cNvSpPr>
            <a:spLocks noGrp="1"/>
          </p:cNvSpPr>
          <p:nvPr>
            <p:ph type="title"/>
          </p:nvPr>
        </p:nvSpPr>
        <p:spPr/>
        <p:txBody>
          <a:bodyPr/>
          <a:lstStyle/>
          <a:p>
            <a:r>
              <a:rPr lang="en-US" b="1" dirty="0"/>
              <a:t>Activate! </a:t>
            </a:r>
          </a:p>
        </p:txBody>
      </p:sp>
      <p:pic>
        <p:nvPicPr>
          <p:cNvPr id="4" name="Picture 3" descr="A close-up of a logo&#10;&#10;Description automatically generated">
            <a:extLst>
              <a:ext uri="{FF2B5EF4-FFF2-40B4-BE49-F238E27FC236}">
                <a16:creationId xmlns:a16="http://schemas.microsoft.com/office/drawing/2014/main" id="{1B6A5CC8-8A28-4F90-EA59-8D95A89A98B5}"/>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pic>
        <p:nvPicPr>
          <p:cNvPr id="11" name="Content Placeholder 10" descr="A white and black photograph of a young girl using the shamash to light the 8th candle on a Hanukkah menorah. The flame on the 8th candle is larger than the rest as it's sharing the flame. ">
            <a:extLst>
              <a:ext uri="{FF2B5EF4-FFF2-40B4-BE49-F238E27FC236}">
                <a16:creationId xmlns:a16="http://schemas.microsoft.com/office/drawing/2014/main" id="{D8731502-66A3-8496-E000-66B7E23A9D6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15151" y="1355025"/>
            <a:ext cx="7361697" cy="5137850"/>
          </a:xfrm>
        </p:spPr>
      </p:pic>
      <p:sp>
        <p:nvSpPr>
          <p:cNvPr id="12" name="Thought Bubble: Cloud 11">
            <a:extLst>
              <a:ext uri="{FF2B5EF4-FFF2-40B4-BE49-F238E27FC236}">
                <a16:creationId xmlns:a16="http://schemas.microsoft.com/office/drawing/2014/main" id="{1DABF7EB-3932-54F9-BB43-D116EE34CE85}"/>
              </a:ext>
            </a:extLst>
          </p:cNvPr>
          <p:cNvSpPr/>
          <p:nvPr/>
        </p:nvSpPr>
        <p:spPr>
          <a:xfrm>
            <a:off x="198929" y="1478988"/>
            <a:ext cx="2046966" cy="1827244"/>
          </a:xfrm>
          <a:prstGeom prst="cloudCallout">
            <a:avLst>
              <a:gd name="adj1" fmla="val 72325"/>
              <a:gd name="adj2" fmla="val 35026"/>
            </a:avLst>
          </a:prstGeom>
          <a:solidFill>
            <a:srgbClr val="595F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might this girl be doing?</a:t>
            </a:r>
          </a:p>
        </p:txBody>
      </p:sp>
      <p:sp>
        <p:nvSpPr>
          <p:cNvPr id="16" name="Thought Bubble: Cloud 15">
            <a:extLst>
              <a:ext uri="{FF2B5EF4-FFF2-40B4-BE49-F238E27FC236}">
                <a16:creationId xmlns:a16="http://schemas.microsoft.com/office/drawing/2014/main" id="{AD6A188A-D20E-D193-8631-FA27301BFA12}"/>
              </a:ext>
            </a:extLst>
          </p:cNvPr>
          <p:cNvSpPr/>
          <p:nvPr/>
        </p:nvSpPr>
        <p:spPr>
          <a:xfrm>
            <a:off x="198929" y="4767603"/>
            <a:ext cx="2046966" cy="1827244"/>
          </a:xfrm>
          <a:prstGeom prst="cloudCallout">
            <a:avLst>
              <a:gd name="adj1" fmla="val 69017"/>
              <a:gd name="adj2" fmla="val -51467"/>
            </a:avLst>
          </a:prstGeom>
          <a:solidFill>
            <a:srgbClr val="992F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 you think she is thinking or feeling?</a:t>
            </a:r>
          </a:p>
        </p:txBody>
      </p:sp>
      <p:sp>
        <p:nvSpPr>
          <p:cNvPr id="17" name="Thought Bubble: Cloud 16">
            <a:extLst>
              <a:ext uri="{FF2B5EF4-FFF2-40B4-BE49-F238E27FC236}">
                <a16:creationId xmlns:a16="http://schemas.microsoft.com/office/drawing/2014/main" id="{27A52AC4-12AF-763A-ABC7-526DEB0C73BA}"/>
              </a:ext>
            </a:extLst>
          </p:cNvPr>
          <p:cNvSpPr/>
          <p:nvPr/>
        </p:nvSpPr>
        <p:spPr>
          <a:xfrm>
            <a:off x="9776848" y="583458"/>
            <a:ext cx="2046966" cy="1827244"/>
          </a:xfrm>
          <a:prstGeom prst="cloudCallout">
            <a:avLst>
              <a:gd name="adj1" fmla="val -67754"/>
              <a:gd name="adj2" fmla="val 59738"/>
            </a:avLst>
          </a:prstGeom>
          <a:solidFill>
            <a:srgbClr val="A87F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objects do you see in this picture?</a:t>
            </a:r>
          </a:p>
        </p:txBody>
      </p:sp>
      <p:sp>
        <p:nvSpPr>
          <p:cNvPr id="18" name="Thought Bubble: Cloud 17">
            <a:extLst>
              <a:ext uri="{FF2B5EF4-FFF2-40B4-BE49-F238E27FC236}">
                <a16:creationId xmlns:a16="http://schemas.microsoft.com/office/drawing/2014/main" id="{FA523799-D1CE-57D3-7597-4CFBC0986B24}"/>
              </a:ext>
            </a:extLst>
          </p:cNvPr>
          <p:cNvSpPr/>
          <p:nvPr/>
        </p:nvSpPr>
        <p:spPr>
          <a:xfrm>
            <a:off x="9776848" y="2748346"/>
            <a:ext cx="2046966" cy="1827244"/>
          </a:xfrm>
          <a:prstGeom prst="cloudCallout">
            <a:avLst>
              <a:gd name="adj1" fmla="val -76027"/>
              <a:gd name="adj2" fmla="val 51089"/>
            </a:avLst>
          </a:prstGeom>
          <a:solidFill>
            <a:srgbClr val="992F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 you recognize anything in this image?</a:t>
            </a:r>
          </a:p>
        </p:txBody>
      </p:sp>
      <p:sp>
        <p:nvSpPr>
          <p:cNvPr id="22" name="Thought Bubble: Cloud 21">
            <a:extLst>
              <a:ext uri="{FF2B5EF4-FFF2-40B4-BE49-F238E27FC236}">
                <a16:creationId xmlns:a16="http://schemas.microsoft.com/office/drawing/2014/main" id="{4DE88BEB-5030-573A-ABF1-4B6576426B56}"/>
              </a:ext>
            </a:extLst>
          </p:cNvPr>
          <p:cNvSpPr/>
          <p:nvPr/>
        </p:nvSpPr>
        <p:spPr>
          <a:xfrm>
            <a:off x="9776848" y="4981036"/>
            <a:ext cx="2046966" cy="1827244"/>
          </a:xfrm>
          <a:prstGeom prst="cloudCallout">
            <a:avLst>
              <a:gd name="adj1" fmla="val -63342"/>
              <a:gd name="adj2" fmla="val -23048"/>
            </a:avLst>
          </a:prstGeom>
          <a:solidFill>
            <a:srgbClr val="595F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What questions might we ask about this photograph?</a:t>
            </a:r>
          </a:p>
        </p:txBody>
      </p:sp>
    </p:spTree>
    <p:extLst>
      <p:ext uri="{BB962C8B-B14F-4D97-AF65-F5344CB8AC3E}">
        <p14:creationId xmlns:p14="http://schemas.microsoft.com/office/powerpoint/2010/main" val="15113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105-7232-2D6D-6E8B-B59672C860BF}"/>
              </a:ext>
            </a:extLst>
          </p:cNvPr>
          <p:cNvSpPr>
            <a:spLocks noGrp="1"/>
          </p:cNvSpPr>
          <p:nvPr>
            <p:ph type="title"/>
          </p:nvPr>
        </p:nvSpPr>
        <p:spPr/>
        <p:txBody>
          <a:bodyPr/>
          <a:lstStyle/>
          <a:p>
            <a:r>
              <a:rPr lang="en-US" b="1" dirty="0"/>
              <a:t>Hanukkah </a:t>
            </a:r>
          </a:p>
        </p:txBody>
      </p:sp>
      <p:pic>
        <p:nvPicPr>
          <p:cNvPr id="4" name="Picture 3" descr="A close-up of a logo&#10;&#10;Description automatically generated">
            <a:extLst>
              <a:ext uri="{FF2B5EF4-FFF2-40B4-BE49-F238E27FC236}">
                <a16:creationId xmlns:a16="http://schemas.microsoft.com/office/drawing/2014/main" id="{1B6A5CC8-8A28-4F90-EA59-8D95A89A98B5}"/>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pic>
        <p:nvPicPr>
          <p:cNvPr id="11" name="Content Placeholder 10" descr="A white and black photograph of a young girl using the shamash to light the 8th candle on a Hanukkah menorah. The flame on the 8th candle is larger than the rest as it's sharing the flame. ">
            <a:extLst>
              <a:ext uri="{FF2B5EF4-FFF2-40B4-BE49-F238E27FC236}">
                <a16:creationId xmlns:a16="http://schemas.microsoft.com/office/drawing/2014/main" id="{D8731502-66A3-8496-E000-66B7E23A9D6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15151" y="1355025"/>
            <a:ext cx="7361697" cy="5137850"/>
          </a:xfrm>
        </p:spPr>
      </p:pic>
      <p:sp>
        <p:nvSpPr>
          <p:cNvPr id="3" name="Rectangle: Rounded Corners 2">
            <a:extLst>
              <a:ext uri="{FF2B5EF4-FFF2-40B4-BE49-F238E27FC236}">
                <a16:creationId xmlns:a16="http://schemas.microsoft.com/office/drawing/2014/main" id="{F53B10E5-538C-3BA7-7F6A-30F72C625F2D}"/>
              </a:ext>
            </a:extLst>
          </p:cNvPr>
          <p:cNvSpPr/>
          <p:nvPr/>
        </p:nvSpPr>
        <p:spPr>
          <a:xfrm>
            <a:off x="358560" y="2752901"/>
            <a:ext cx="1877710" cy="2342098"/>
          </a:xfrm>
          <a:prstGeom prst="roundRect">
            <a:avLst/>
          </a:prstGeom>
          <a:solidFill>
            <a:srgbClr val="5960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girl is celebrating </a:t>
            </a:r>
            <a:r>
              <a:rPr lang="en-US" b="1" i="1" dirty="0"/>
              <a:t>Hanukkah</a:t>
            </a:r>
            <a:r>
              <a:rPr lang="en-US" dirty="0"/>
              <a:t>, the Jewish Festival of Lights. Her name is Emma! </a:t>
            </a:r>
          </a:p>
        </p:txBody>
      </p:sp>
      <p:sp>
        <p:nvSpPr>
          <p:cNvPr id="5" name="Rectangle: Rounded Corners 4">
            <a:extLst>
              <a:ext uri="{FF2B5EF4-FFF2-40B4-BE49-F238E27FC236}">
                <a16:creationId xmlns:a16="http://schemas.microsoft.com/office/drawing/2014/main" id="{BCE48F9F-A6C8-3A61-A1B6-FEBFE44D0D8F}"/>
              </a:ext>
            </a:extLst>
          </p:cNvPr>
          <p:cNvSpPr/>
          <p:nvPr/>
        </p:nvSpPr>
        <p:spPr>
          <a:xfrm>
            <a:off x="9946104" y="1050746"/>
            <a:ext cx="1877710" cy="2342098"/>
          </a:xfrm>
          <a:prstGeom prst="roundRect">
            <a:avLst/>
          </a:prstGeom>
          <a:solidFill>
            <a:srgbClr val="992F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Jewish families celebrate Hanukkah by lighting the candles on this special lamp called a </a:t>
            </a:r>
            <a:r>
              <a:rPr lang="en-US" b="1" i="1" dirty="0"/>
              <a:t>Menorah</a:t>
            </a:r>
            <a:r>
              <a:rPr lang="en-US" dirty="0"/>
              <a:t>. </a:t>
            </a:r>
          </a:p>
        </p:txBody>
      </p:sp>
      <p:sp>
        <p:nvSpPr>
          <p:cNvPr id="6" name="Rectangle: Rounded Corners 5">
            <a:extLst>
              <a:ext uri="{FF2B5EF4-FFF2-40B4-BE49-F238E27FC236}">
                <a16:creationId xmlns:a16="http://schemas.microsoft.com/office/drawing/2014/main" id="{5D149E61-81EF-235D-73CB-10EF2A8F95FC}"/>
              </a:ext>
            </a:extLst>
          </p:cNvPr>
          <p:cNvSpPr/>
          <p:nvPr/>
        </p:nvSpPr>
        <p:spPr>
          <a:xfrm>
            <a:off x="9946104" y="3677185"/>
            <a:ext cx="1877710" cy="2342098"/>
          </a:xfrm>
          <a:prstGeom prst="roundRect">
            <a:avLst/>
          </a:prstGeom>
          <a:solidFill>
            <a:srgbClr val="A87F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Emma is using the </a:t>
            </a:r>
            <a:r>
              <a:rPr lang="en-US" b="1" i="1" dirty="0"/>
              <a:t>shamash</a:t>
            </a:r>
            <a:r>
              <a:rPr lang="en-US" dirty="0"/>
              <a:t>, the tallest candle, to light the rest of the candles.</a:t>
            </a:r>
          </a:p>
        </p:txBody>
      </p:sp>
    </p:spTree>
    <p:extLst>
      <p:ext uri="{BB962C8B-B14F-4D97-AF65-F5344CB8AC3E}">
        <p14:creationId xmlns:p14="http://schemas.microsoft.com/office/powerpoint/2010/main" val="114136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105-7232-2D6D-6E8B-B59672C860BF}"/>
              </a:ext>
            </a:extLst>
          </p:cNvPr>
          <p:cNvSpPr>
            <a:spLocks noGrp="1"/>
          </p:cNvSpPr>
          <p:nvPr>
            <p:ph type="title"/>
          </p:nvPr>
        </p:nvSpPr>
        <p:spPr>
          <a:xfrm>
            <a:off x="838199" y="537973"/>
            <a:ext cx="10515600" cy="1325563"/>
          </a:xfrm>
        </p:spPr>
        <p:txBody>
          <a:bodyPr/>
          <a:lstStyle/>
          <a:p>
            <a:r>
              <a:rPr lang="en-US" b="1" dirty="0"/>
              <a:t>Today’s Agenda </a:t>
            </a:r>
          </a:p>
        </p:txBody>
      </p:sp>
      <p:pic>
        <p:nvPicPr>
          <p:cNvPr id="4" name="Picture 3" descr="A close-up of a logo&#10;&#10;Description automatically generated">
            <a:extLst>
              <a:ext uri="{FF2B5EF4-FFF2-40B4-BE49-F238E27FC236}">
                <a16:creationId xmlns:a16="http://schemas.microsoft.com/office/drawing/2014/main" id="{1B6A5CC8-8A28-4F90-EA59-8D95A89A98B5}"/>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58D32F27-6C26-72E3-D13A-528D48E97A57}"/>
              </a:ext>
            </a:extLst>
          </p:cNvPr>
          <p:cNvSpPr>
            <a:spLocks noGrp="1"/>
          </p:cNvSpPr>
          <p:nvPr>
            <p:ph idx="1"/>
          </p:nvPr>
        </p:nvSpPr>
        <p:spPr>
          <a:xfrm>
            <a:off x="838201" y="1825625"/>
            <a:ext cx="4888832" cy="4351338"/>
          </a:xfrm>
        </p:spPr>
        <p:txBody>
          <a:bodyPr/>
          <a:lstStyle/>
          <a:p>
            <a:pPr marL="514350" indent="-514350">
              <a:buFont typeface="+mj-lt"/>
              <a:buAutoNum type="arabicPeriod"/>
            </a:pPr>
            <a:r>
              <a:rPr lang="en-US" dirty="0"/>
              <a:t>Activate! </a:t>
            </a:r>
          </a:p>
          <a:p>
            <a:pPr marL="514350" indent="-514350">
              <a:buFont typeface="+mj-lt"/>
              <a:buAutoNum type="arabicPeriod"/>
            </a:pPr>
            <a:r>
              <a:rPr lang="en-US" dirty="0"/>
              <a:t>Read and Learn about Hanukkah</a:t>
            </a:r>
          </a:p>
          <a:p>
            <a:pPr marL="514350" indent="-514350">
              <a:buFont typeface="+mj-lt"/>
              <a:buAutoNum type="arabicPeriod"/>
            </a:pPr>
            <a:r>
              <a:rPr lang="en-US" dirty="0"/>
              <a:t>Brainstorm: </a:t>
            </a:r>
            <a:r>
              <a:rPr lang="en-US" b="1" dirty="0"/>
              <a:t>How can I be a shamash? </a:t>
            </a:r>
          </a:p>
        </p:txBody>
      </p:sp>
      <p:pic>
        <p:nvPicPr>
          <p:cNvPr id="9" name="Picture 2">
            <a:extLst>
              <a:ext uri="{FF2B5EF4-FFF2-40B4-BE49-F238E27FC236}">
                <a16:creationId xmlns:a16="http://schemas.microsoft.com/office/drawing/2014/main" id="{7A36DEEA-B61E-F65F-73F9-120A1EE808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00" r="6850"/>
          <a:stretch/>
        </p:blipFill>
        <p:spPr bwMode="auto">
          <a:xfrm>
            <a:off x="5937584" y="1200755"/>
            <a:ext cx="5835316" cy="44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0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What is Hanukkah? </a:t>
            </a:r>
          </a:p>
        </p:txBody>
      </p:sp>
      <p:sp>
        <p:nvSpPr>
          <p:cNvPr id="4" name="Content Placeholder 3">
            <a:extLst>
              <a:ext uri="{FF2B5EF4-FFF2-40B4-BE49-F238E27FC236}">
                <a16:creationId xmlns:a16="http://schemas.microsoft.com/office/drawing/2014/main" id="{F12C057A-91D9-5E19-01A2-9764D8080BD9}"/>
              </a:ext>
            </a:extLst>
          </p:cNvPr>
          <p:cNvSpPr>
            <a:spLocks noGrp="1"/>
          </p:cNvSpPr>
          <p:nvPr>
            <p:ph idx="1"/>
          </p:nvPr>
        </p:nvSpPr>
        <p:spPr>
          <a:xfrm>
            <a:off x="838200" y="1556084"/>
            <a:ext cx="10515600" cy="4732421"/>
          </a:xfrm>
        </p:spPr>
        <p:txBody>
          <a:bodyPr>
            <a:noAutofit/>
          </a:bodyPr>
          <a:lstStyle/>
          <a:p>
            <a:pPr>
              <a:lnSpc>
                <a:spcPct val="120000"/>
              </a:lnSpc>
            </a:pPr>
            <a:r>
              <a:rPr lang="en-US" sz="2200" dirty="0"/>
              <a:t>Hanukkah is an 8-day Jewish festival celebrating an ancient miracle. </a:t>
            </a:r>
            <a:endParaRPr lang="en-US" sz="1800" dirty="0"/>
          </a:p>
          <a:p>
            <a:pPr>
              <a:lnSpc>
                <a:spcPct val="120000"/>
              </a:lnSpc>
            </a:pPr>
            <a:r>
              <a:rPr lang="en-US" sz="2200" dirty="0"/>
              <a:t>Long ago, Greek rulers didn’t want Jewish people to be able to celebrate their Jewish religion. A group of Jewish warriors called the Maccabees fought for their religious freedom. They wanted to be able to be Jewish without harassment or violence from the King. The Maccabees were able to defeat the King and gain their freedom, but the Jewish Temple had nearly been destroyed. According to tradition, a very small amount of oil burned in the Temple’s Menorah for 8 days, which was enough time to clean the Temple and make more oil. A miracle! </a:t>
            </a:r>
          </a:p>
          <a:p>
            <a:pPr>
              <a:lnSpc>
                <a:spcPct val="120000"/>
              </a:lnSpc>
            </a:pPr>
            <a:r>
              <a:rPr lang="en-US" sz="2200" dirty="0"/>
              <a:t>On each night of Hanukkah, Jewish families light one more candle on the Menorah to remember the miracle of the oil and the Maccabees. </a:t>
            </a:r>
          </a:p>
          <a:p>
            <a:pPr>
              <a:lnSpc>
                <a:spcPct val="120000"/>
              </a:lnSpc>
            </a:pPr>
            <a:endParaRPr lang="en-US" sz="2200" dirty="0"/>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175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p:txBody>
          <a:bodyPr/>
          <a:lstStyle/>
          <a:p>
            <a:r>
              <a:rPr lang="en-US" b="1" dirty="0"/>
              <a:t>Read and Learn!</a:t>
            </a:r>
          </a:p>
        </p:txBody>
      </p:sp>
      <p:sp>
        <p:nvSpPr>
          <p:cNvPr id="4" name="Content Placeholder 3">
            <a:extLst>
              <a:ext uri="{FF2B5EF4-FFF2-40B4-BE49-F238E27FC236}">
                <a16:creationId xmlns:a16="http://schemas.microsoft.com/office/drawing/2014/main" id="{F12C057A-91D9-5E19-01A2-9764D8080BD9}"/>
              </a:ext>
            </a:extLst>
          </p:cNvPr>
          <p:cNvSpPr>
            <a:spLocks noGrp="1"/>
          </p:cNvSpPr>
          <p:nvPr>
            <p:ph type="body" idx="1"/>
          </p:nvPr>
        </p:nvSpPr>
        <p:spPr/>
        <p:txBody>
          <a:bodyPr>
            <a:noAutofit/>
          </a:bodyPr>
          <a:lstStyle/>
          <a:p>
            <a:pPr>
              <a:lnSpc>
                <a:spcPct val="120000"/>
              </a:lnSpc>
            </a:pPr>
            <a:r>
              <a:rPr lang="en-US" sz="2200" dirty="0"/>
              <a:t>How do Jewish families celebrate Hanukkah? </a:t>
            </a:r>
          </a:p>
          <a:p>
            <a:pPr>
              <a:lnSpc>
                <a:spcPct val="120000"/>
              </a:lnSpc>
            </a:pPr>
            <a:r>
              <a:rPr lang="en-US" sz="2200" dirty="0"/>
              <a:t>As we read this book together, find details to help you answer this question!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430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What is the shamash?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838200" y="1825625"/>
            <a:ext cx="4102768" cy="4351338"/>
          </a:xfrm>
        </p:spPr>
        <p:txBody>
          <a:bodyPr/>
          <a:lstStyle/>
          <a:p>
            <a:r>
              <a:rPr lang="en-US" dirty="0"/>
              <a:t>How many candles do you see in this picture? </a:t>
            </a:r>
          </a:p>
          <a:p>
            <a:r>
              <a:rPr lang="en-US" dirty="0"/>
              <a:t>Recall: How many nights of Hanukkah are there? </a:t>
            </a:r>
          </a:p>
        </p:txBody>
      </p:sp>
      <p:pic>
        <p:nvPicPr>
          <p:cNvPr id="7" name="Content Placeholder 10" descr="A white and black photograph of a young girl using the shamash to light the 8th candle on a Hanukkah menorah. The flame on the 8th candle is larger than the rest as it's sharing the flame. ">
            <a:extLst>
              <a:ext uri="{FF2B5EF4-FFF2-40B4-BE49-F238E27FC236}">
                <a16:creationId xmlns:a16="http://schemas.microsoft.com/office/drawing/2014/main" id="{D60D0584-D4A5-16D9-ACB0-1BBEB52CB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594" y="1876577"/>
            <a:ext cx="6103206" cy="4259528"/>
          </a:xfrm>
          <a:prstGeom prst="rect">
            <a:avLst/>
          </a:prstGeom>
        </p:spPr>
      </p:pic>
      <p:sp>
        <p:nvSpPr>
          <p:cNvPr id="8" name="TextBox 7">
            <a:extLst>
              <a:ext uri="{FF2B5EF4-FFF2-40B4-BE49-F238E27FC236}">
                <a16:creationId xmlns:a16="http://schemas.microsoft.com/office/drawing/2014/main" id="{4836531C-E53B-4ED3-2757-7FAE6F554367}"/>
              </a:ext>
            </a:extLst>
          </p:cNvPr>
          <p:cNvSpPr txBox="1"/>
          <p:nvPr/>
        </p:nvSpPr>
        <p:spPr>
          <a:xfrm>
            <a:off x="6096000" y="6112405"/>
            <a:ext cx="6096000" cy="369332"/>
          </a:xfrm>
          <a:prstGeom prst="rect">
            <a:avLst/>
          </a:prstGeom>
          <a:noFill/>
        </p:spPr>
        <p:txBody>
          <a:bodyPr wrap="square">
            <a:spAutoFit/>
          </a:bodyPr>
          <a:lstStyle/>
          <a:p>
            <a:r>
              <a:rPr lang="en-US" i="1" dirty="0"/>
              <a:t>Bonus! Which night of Hanukkah is this? </a:t>
            </a:r>
          </a:p>
        </p:txBody>
      </p:sp>
    </p:spTree>
    <p:extLst>
      <p:ext uri="{BB962C8B-B14F-4D97-AF65-F5344CB8AC3E}">
        <p14:creationId xmlns:p14="http://schemas.microsoft.com/office/powerpoint/2010/main" val="301218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The Shamash is the Helper Candle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EA936E53-3A19-263B-87D5-0AA1199ED59B}"/>
              </a:ext>
            </a:extLst>
          </p:cNvPr>
          <p:cNvSpPr>
            <a:spLocks noGrp="1"/>
          </p:cNvSpPr>
          <p:nvPr>
            <p:ph idx="1"/>
          </p:nvPr>
        </p:nvSpPr>
        <p:spPr>
          <a:xfrm>
            <a:off x="7251032" y="1938991"/>
            <a:ext cx="4102768" cy="4351338"/>
          </a:xfrm>
        </p:spPr>
        <p:txBody>
          <a:bodyPr>
            <a:normAutofit/>
          </a:bodyPr>
          <a:lstStyle/>
          <a:p>
            <a:pPr marL="0" indent="0">
              <a:buNone/>
            </a:pPr>
            <a:r>
              <a:rPr lang="en-US" dirty="0"/>
              <a:t>See how he uses the shamash, the tallest candle in the middle, to share light with the candle on the end. </a:t>
            </a:r>
          </a:p>
          <a:p>
            <a:pPr marL="0" indent="0">
              <a:buNone/>
            </a:pPr>
            <a:r>
              <a:rPr lang="en-US" dirty="0"/>
              <a:t>Does the Shamash’s light go out when it’s used to light the other candles?</a:t>
            </a:r>
          </a:p>
        </p:txBody>
      </p:sp>
      <p:pic>
        <p:nvPicPr>
          <p:cNvPr id="5" name="Picture 4" descr="A person lighting a candle&#10;&#10;Description automatically generated">
            <a:extLst>
              <a:ext uri="{FF2B5EF4-FFF2-40B4-BE49-F238E27FC236}">
                <a16:creationId xmlns:a16="http://schemas.microsoft.com/office/drawing/2014/main" id="{7722D258-76A2-B3AB-6CF0-1A8FE3818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95" y="1783180"/>
            <a:ext cx="6096000" cy="4352925"/>
          </a:xfrm>
          <a:prstGeom prst="rect">
            <a:avLst/>
          </a:prstGeom>
        </p:spPr>
      </p:pic>
      <p:sp>
        <p:nvSpPr>
          <p:cNvPr id="9" name="TextBox 8">
            <a:extLst>
              <a:ext uri="{FF2B5EF4-FFF2-40B4-BE49-F238E27FC236}">
                <a16:creationId xmlns:a16="http://schemas.microsoft.com/office/drawing/2014/main" id="{D018C84A-4ABE-D6EF-A732-0D5D5FD9AA8D}"/>
              </a:ext>
            </a:extLst>
          </p:cNvPr>
          <p:cNvSpPr txBox="1"/>
          <p:nvPr/>
        </p:nvSpPr>
        <p:spPr>
          <a:xfrm>
            <a:off x="1315453" y="6228597"/>
            <a:ext cx="6096000" cy="369332"/>
          </a:xfrm>
          <a:prstGeom prst="rect">
            <a:avLst/>
          </a:prstGeom>
          <a:noFill/>
        </p:spPr>
        <p:txBody>
          <a:bodyPr wrap="square">
            <a:spAutoFit/>
          </a:bodyPr>
          <a:lstStyle/>
          <a:p>
            <a:r>
              <a:rPr lang="en-US" i="1" dirty="0"/>
              <a:t>Bonus! Which night of Hanukkah is this? </a:t>
            </a:r>
          </a:p>
        </p:txBody>
      </p:sp>
    </p:spTree>
    <p:extLst>
      <p:ext uri="{BB962C8B-B14F-4D97-AF65-F5344CB8AC3E}">
        <p14:creationId xmlns:p14="http://schemas.microsoft.com/office/powerpoint/2010/main" val="364527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6" name="Title 5">
            <a:extLst>
              <a:ext uri="{FF2B5EF4-FFF2-40B4-BE49-F238E27FC236}">
                <a16:creationId xmlns:a16="http://schemas.microsoft.com/office/drawing/2014/main" id="{13844648-966B-9D5F-F742-09C283DE167E}"/>
              </a:ext>
            </a:extLst>
          </p:cNvPr>
          <p:cNvSpPr>
            <a:spLocks noGrp="1"/>
          </p:cNvSpPr>
          <p:nvPr>
            <p:ph type="title"/>
          </p:nvPr>
        </p:nvSpPr>
        <p:spPr/>
        <p:txBody>
          <a:bodyPr>
            <a:normAutofit/>
          </a:bodyPr>
          <a:lstStyle/>
          <a:p>
            <a:r>
              <a:rPr lang="en-US"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How can I be a </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shamash?</a:t>
            </a:r>
            <a:endParaRPr lang="en-US" sz="25800" dirty="0"/>
          </a:p>
        </p:txBody>
      </p:sp>
      <p:sp>
        <p:nvSpPr>
          <p:cNvPr id="7" name="Text Placeholder 6">
            <a:extLst>
              <a:ext uri="{FF2B5EF4-FFF2-40B4-BE49-F238E27FC236}">
                <a16:creationId xmlns:a16="http://schemas.microsoft.com/office/drawing/2014/main" id="{AD0E148D-D2B5-16CF-AB49-9362B3EE5367}"/>
              </a:ext>
            </a:extLst>
          </p:cNvPr>
          <p:cNvSpPr>
            <a:spLocks noGrp="1"/>
          </p:cNvSpPr>
          <p:nvPr>
            <p:ph type="body" idx="1"/>
          </p:nvPr>
        </p:nvSpPr>
        <p:spPr/>
        <p:txBody>
          <a:bodyPr>
            <a:normAutofit/>
          </a:bodyPr>
          <a:lstStyle/>
          <a:p>
            <a:r>
              <a:rPr lang="en-US" dirty="0"/>
              <a:t>Brainstorm</a:t>
            </a:r>
          </a:p>
          <a:p>
            <a:r>
              <a:rPr lang="en-US" dirty="0"/>
              <a:t>Color</a:t>
            </a:r>
          </a:p>
          <a:p>
            <a:r>
              <a:rPr lang="en-US" dirty="0"/>
              <a:t>Display </a:t>
            </a:r>
          </a:p>
        </p:txBody>
      </p:sp>
      <p:pic>
        <p:nvPicPr>
          <p:cNvPr id="8" name="Picture 7" descr="A close-up of a logo&#10;&#10;Description automatically generated">
            <a:extLst>
              <a:ext uri="{FF2B5EF4-FFF2-40B4-BE49-F238E27FC236}">
                <a16:creationId xmlns:a16="http://schemas.microsoft.com/office/drawing/2014/main" id="{B3472F38-663B-C1BA-4B07-0F2C71BCFC7A}"/>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9921D05ACA2443B052F1004B3EDE0E" ma:contentTypeVersion="19" ma:contentTypeDescription="Create a new document." ma:contentTypeScope="" ma:versionID="805aeff88ebd9b3ad33e91ed0bac7f7a">
  <xsd:schema xmlns:xsd="http://www.w3.org/2001/XMLSchema" xmlns:xs="http://www.w3.org/2001/XMLSchema" xmlns:p="http://schemas.microsoft.com/office/2006/metadata/properties" xmlns:ns2="b821fe1c-b2bc-4d0c-96f6-8bd4c8f5e762" xmlns:ns3="9a7caa67-d992-493c-a15f-b6b86b68acb2" targetNamespace="http://schemas.microsoft.com/office/2006/metadata/properties" ma:root="true" ma:fieldsID="bda4a9b52cb629ba5307ba2434b792cf" ns2:_="" ns3:_="">
    <xsd:import namespace="b821fe1c-b2bc-4d0c-96f6-8bd4c8f5e762"/>
    <xsd:import namespace="9a7caa67-d992-493c-a15f-b6b86b68ac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text" minOccurs="0"/>
                <xsd:element ref="ns2:Imag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1fe1c-b2bc-4d0c-96f6-8bd4c8f5e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05f84-d46a-4096-b082-808fe4339f1c" ma:termSetId="09814cd3-568e-fe90-9814-8d621ff8fb84" ma:anchorId="fba54fb3-c3e1-fe81-a776-ca4b69148c4d" ma:open="true" ma:isKeyword="false">
      <xsd:complexType>
        <xsd:sequence>
          <xsd:element ref="pc:Terms" minOccurs="0" maxOccurs="1"/>
        </xsd:sequence>
      </xsd:complexType>
    </xsd:element>
    <xsd:element name="text" ma:index="24" nillable="true" ma:displayName="text" ma:format="Dropdown" ma:internalName="text">
      <xsd:simpleType>
        <xsd:restriction base="dms:Text">
          <xsd:maxLength value="255"/>
        </xsd:restriction>
      </xsd:simpleType>
    </xsd:element>
    <xsd:element name="Image" ma:index="25" nillable="true" ma:displayName="Image" ma:format="Thumbnail" ma:internalName="Imag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7caa67-d992-493c-a15f-b6b86b68acb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1e214-2d0c-4c46-939d-8ab746363be4}" ma:internalName="TaxCatchAll" ma:showField="CatchAllData" ma:web="9a7caa67-d992-493c-a15f-b6b86b68ac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7caa67-d992-493c-a15f-b6b86b68acb2" xsi:nil="true"/>
    <lcf76f155ced4ddcb4097134ff3c332f xmlns="b821fe1c-b2bc-4d0c-96f6-8bd4c8f5e762">
      <Terms xmlns="http://schemas.microsoft.com/office/infopath/2007/PartnerControls"/>
    </lcf76f155ced4ddcb4097134ff3c332f>
    <text xmlns="b821fe1c-b2bc-4d0c-96f6-8bd4c8f5e762" xsi:nil="true"/>
    <Image xmlns="b821fe1c-b2bc-4d0c-96f6-8bd4c8f5e762" xsi:nil="true"/>
  </documentManagement>
</p:properties>
</file>

<file path=customXml/itemProps1.xml><?xml version="1.0" encoding="utf-8"?>
<ds:datastoreItem xmlns:ds="http://schemas.openxmlformats.org/officeDocument/2006/customXml" ds:itemID="{35436094-99E9-4225-A5C3-E18F2D01658D}">
  <ds:schemaRefs>
    <ds:schemaRef ds:uri="http://schemas.microsoft.com/sharepoint/v3/contenttype/forms"/>
  </ds:schemaRefs>
</ds:datastoreItem>
</file>

<file path=customXml/itemProps2.xml><?xml version="1.0" encoding="utf-8"?>
<ds:datastoreItem xmlns:ds="http://schemas.openxmlformats.org/officeDocument/2006/customXml" ds:itemID="{21D823D8-6735-4DBE-92D6-9EA41F743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1fe1c-b2bc-4d0c-96f6-8bd4c8f5e762"/>
    <ds:schemaRef ds:uri="9a7caa67-d992-493c-a15f-b6b86b68a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1C2ADC-4ADE-4147-B166-1EDC82260458}">
  <ds:schemaRefs>
    <ds:schemaRef ds:uri="http://schemas.microsoft.com/office/2006/metadata/properties"/>
    <ds:schemaRef ds:uri="http://schemas.microsoft.com/office/infopath/2007/PartnerControls"/>
    <ds:schemaRef ds:uri="9a7caa67-d992-493c-a15f-b6b86b68acb2"/>
    <ds:schemaRef ds:uri="b821fe1c-b2bc-4d0c-96f6-8bd4c8f5e762"/>
  </ds:schemaRefs>
</ds:datastoreItem>
</file>

<file path=docProps/app.xml><?xml version="1.0" encoding="utf-8"?>
<Properties xmlns="http://schemas.openxmlformats.org/officeDocument/2006/extended-properties" xmlns:vt="http://schemas.openxmlformats.org/officeDocument/2006/docPropsVTypes">
  <TotalTime>10419</TotalTime>
  <Words>958</Words>
  <Application>Microsoft Office PowerPoint</Application>
  <PresentationFormat>Widescreen</PresentationFormat>
  <Paragraphs>87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Spread the Light</vt:lpstr>
      <vt:lpstr>Activate! </vt:lpstr>
      <vt:lpstr>Hanukkah </vt:lpstr>
      <vt:lpstr>Today’s Agenda </vt:lpstr>
      <vt:lpstr>What is Hanukkah? </vt:lpstr>
      <vt:lpstr>Read and Learn!</vt:lpstr>
      <vt:lpstr>What is the shamash? </vt:lpstr>
      <vt:lpstr>The Shamash is the Helper Candle </vt:lpstr>
      <vt:lpstr>How can I be a shamash?</vt:lpstr>
      <vt:lpstr>For Example… </vt:lpstr>
      <vt:lpstr>For Example… </vt:lpstr>
      <vt:lpstr>How to be a Shamash: </vt:lpstr>
      <vt:lpstr>Brainstorm: How can I be a shamash?</vt:lpstr>
      <vt:lpstr>Make Your Own Menorah to Spread the Light </vt:lpstr>
      <vt:lpstr>Make Your Own Menorah to Spread the Light </vt:lpstr>
      <vt:lpstr>You are all Helper Candles!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 National Menorah </dc:title>
  <dc:creator>Anna Barr</dc:creator>
  <cp:lastModifiedBy>Anna Barr</cp:lastModifiedBy>
  <cp:revision>3</cp:revision>
  <dcterms:created xsi:type="dcterms:W3CDTF">2023-11-13T14:13:36Z</dcterms:created>
  <dcterms:modified xsi:type="dcterms:W3CDTF">2023-12-04T18:54:18Z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0x010100039921D05ACA2443B052F1004B3EDE0E</vt:lpwstr>
  </property>
  <property fmtid="{D5CDD505-2E9C-101B-9397-08002B2CF9AE}" pid="3" name="MediaServiceImageTags">
    <vt:lpwstr/>
  </property>
</Properties>
</file>